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notesSlides/notesSlide2.xml" ContentType="application/vnd.openxmlformats-officedocument.presentationml.notesSlide+xml"/>
  <Override PartName="/ppt/media/image18.jpg" ContentType="image/jpeg"/>
  <Override PartName="/ppt/notesSlides/notesSlide3.xml" ContentType="application/vnd.openxmlformats-officedocument.presentationml.notesSlide+xml"/>
  <Override PartName="/ppt/media/image27.jpg" ContentType="image/jpeg"/>
  <Override PartName="/ppt/notesSlides/notesSlide4.xml" ContentType="application/vnd.openxmlformats-officedocument.presentationml.notesSlide+xml"/>
  <Override PartName="/ppt/media/image46.jpg" ContentType="image/jpeg"/>
  <Override PartName="/ppt/media/image49.jpg" ContentType="image/jpeg"/>
  <Override PartName="/ppt/media/image50.jpg" ContentType="image/jpeg"/>
  <Override PartName="/ppt/notesSlides/notesSlide5.xml" ContentType="application/vnd.openxmlformats-officedocument.presentationml.notesSlide+xml"/>
  <Override PartName="/ppt/media/image59.jpg" ContentType="image/jpeg"/>
  <Override PartName="/ppt/media/image63.jpg" ContentType="image/jpeg"/>
  <Override PartName="/ppt/media/image64.jpg" ContentType="image/jpeg"/>
  <Override PartName="/ppt/media/image65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60" r:id="rId5"/>
    <p:sldId id="2532" r:id="rId6"/>
    <p:sldId id="2533" r:id="rId7"/>
    <p:sldId id="2537" r:id="rId8"/>
    <p:sldId id="2534" r:id="rId9"/>
    <p:sldId id="2536" r:id="rId10"/>
    <p:sldId id="2535" r:id="rId11"/>
    <p:sldId id="2550" r:id="rId12"/>
    <p:sldId id="2540" r:id="rId13"/>
    <p:sldId id="2554" r:id="rId14"/>
    <p:sldId id="2539" r:id="rId15"/>
    <p:sldId id="2561" r:id="rId16"/>
    <p:sldId id="2566" r:id="rId17"/>
    <p:sldId id="2538" r:id="rId18"/>
    <p:sldId id="2541" r:id="rId19"/>
    <p:sldId id="2547" r:id="rId20"/>
    <p:sldId id="2567" r:id="rId21"/>
    <p:sldId id="2551" r:id="rId22"/>
    <p:sldId id="2553" r:id="rId23"/>
    <p:sldId id="2568" r:id="rId24"/>
    <p:sldId id="2579" r:id="rId25"/>
    <p:sldId id="2580" r:id="rId26"/>
    <p:sldId id="2569" r:id="rId27"/>
    <p:sldId id="2570" r:id="rId28"/>
    <p:sldId id="2583" r:id="rId29"/>
    <p:sldId id="2555" r:id="rId30"/>
    <p:sldId id="2549" r:id="rId31"/>
    <p:sldId id="2546" r:id="rId32"/>
    <p:sldId id="2562" r:id="rId33"/>
    <p:sldId id="2571" r:id="rId34"/>
    <p:sldId id="2586" r:id="rId35"/>
    <p:sldId id="2587" r:id="rId36"/>
    <p:sldId id="2564" r:id="rId37"/>
    <p:sldId id="2558" r:id="rId38"/>
    <p:sldId id="2556" r:id="rId39"/>
    <p:sldId id="2557" r:id="rId40"/>
    <p:sldId id="2545" r:id="rId41"/>
    <p:sldId id="2584" r:id="rId42"/>
    <p:sldId id="2585" r:id="rId43"/>
    <p:sldId id="257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F46224-DA6E-4C95-B849-352043D54C5E}">
          <p14:sldIdLst>
            <p14:sldId id="2560"/>
            <p14:sldId id="2532"/>
            <p14:sldId id="2533"/>
            <p14:sldId id="2537"/>
            <p14:sldId id="2534"/>
            <p14:sldId id="2536"/>
            <p14:sldId id="2535"/>
            <p14:sldId id="2550"/>
            <p14:sldId id="2540"/>
            <p14:sldId id="2554"/>
            <p14:sldId id="2539"/>
            <p14:sldId id="2561"/>
            <p14:sldId id="2566"/>
            <p14:sldId id="2538"/>
            <p14:sldId id="2541"/>
            <p14:sldId id="2547"/>
            <p14:sldId id="2567"/>
            <p14:sldId id="2551"/>
            <p14:sldId id="2553"/>
            <p14:sldId id="2568"/>
            <p14:sldId id="2579"/>
            <p14:sldId id="2580"/>
            <p14:sldId id="2569"/>
            <p14:sldId id="2570"/>
            <p14:sldId id="2583"/>
            <p14:sldId id="2555"/>
            <p14:sldId id="2549"/>
            <p14:sldId id="2546"/>
            <p14:sldId id="2562"/>
            <p14:sldId id="2571"/>
            <p14:sldId id="2586"/>
            <p14:sldId id="2587"/>
            <p14:sldId id="2564"/>
            <p14:sldId id="2558"/>
            <p14:sldId id="2556"/>
            <p14:sldId id="2557"/>
            <p14:sldId id="2545"/>
            <p14:sldId id="2584"/>
            <p14:sldId id="2585"/>
            <p14:sldId id="25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4" autoAdjust="0"/>
    <p:restoredTop sz="94674"/>
  </p:normalViewPr>
  <p:slideViewPr>
    <p:cSldViewPr snapToGrid="0" snapToObjects="1" showGuides="1">
      <p:cViewPr varScale="1">
        <p:scale>
          <a:sx n="78" d="100"/>
          <a:sy n="78" d="100"/>
        </p:scale>
        <p:origin x="420" y="54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5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78" r:id="rId11"/>
    <p:sldLayoutId id="2147483679" r:id="rId12"/>
    <p:sldLayoutId id="2147483672" r:id="rId13"/>
    <p:sldLayoutId id="2147483683" r:id="rId14"/>
    <p:sldLayoutId id="2147483675" r:id="rId15"/>
    <p:sldLayoutId id="2147483681" r:id="rId16"/>
    <p:sldLayoutId id="2147483682" r:id="rId17"/>
    <p:sldLayoutId id="2147483671" r:id="rId18"/>
    <p:sldLayoutId id="2147483677" r:id="rId19"/>
    <p:sldLayoutId id="214748367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6.jpeg"/><Relationship Id="rId12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41.jpe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40.png"/><Relationship Id="rId1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8.png"/><Relationship Id="rId1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universe.roboflow.com/samkeun/plantdoc-yolov5-custom-training/dataset/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ultralytics/yolov5" TargetMode="External"/><Relationship Id="rId5" Type="http://schemas.openxmlformats.org/officeDocument/2006/relationships/hyperlink" Target="https://www.researchgate.net/publication/340025269_The_Prototype_of_Automatic_Water_Sprinkle_with_Soil_Moisture_Sensor_Based_on_ATMega_8535" TargetMode="Externa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farm.bo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ing.com/th?id=A3c002c4642dfbe194e255ccbb663affd&amp;w=148&amp;h=148&amp;c=7&amp;o=6&amp;pid=SANGAM" TargetMode="External"/><Relationship Id="rId5" Type="http://schemas.openxmlformats.org/officeDocument/2006/relationships/hyperlink" Target="https://www.arduino.cc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jpe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Science of Cannabis Grow Automation | Leafbu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1324" y="-224945"/>
            <a:ext cx="11380675" cy="73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1325" y="2507673"/>
            <a:ext cx="6575313" cy="4350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WELCOME TO OUR PRESENTATION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GLAD THAT YOU ARE HERE</a:t>
            </a:r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54436" y="5791201"/>
            <a:ext cx="6567055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-959435" y="4340061"/>
            <a:ext cx="274145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7596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3">
            <a:extLst>
              <a:ext uri="{FF2B5EF4-FFF2-40B4-BE49-F238E27FC236}">
                <a16:creationId xmlns:a16="http://schemas.microsoft.com/office/drawing/2014/main" id="{E9E9DB72-118E-4013-A155-5D441D80B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27" y="520352"/>
            <a:ext cx="4521957" cy="2674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Khắc Phục Các Bệnh Thường Gặp Khi Trồng Rau Sạch Tại Nh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826" y="520351"/>
            <a:ext cx="3462415" cy="2674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ướng dẫn cách trồng rau sạch tại nhà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28" y="3508600"/>
            <a:ext cx="4521956" cy="2979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9934439" y="1455442"/>
            <a:ext cx="2257561" cy="82503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DISEASE </a:t>
            </a:r>
            <a:br>
              <a:rPr lang="en-US" sz="4000" dirty="0"/>
            </a:br>
            <a:r>
              <a:rPr lang="en-US" sz="4000" dirty="0"/>
              <a:t>PLANT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0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14" name="Title 4"/>
          <p:cNvSpPr txBox="1">
            <a:spLocks/>
          </p:cNvSpPr>
          <p:nvPr/>
        </p:nvSpPr>
        <p:spPr>
          <a:xfrm>
            <a:off x="6187449" y="4577521"/>
            <a:ext cx="4079104" cy="8250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COUNTING LEAVES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8E08B-D2D0-60F7-BC72-53B392AD32CE}"/>
              </a:ext>
            </a:extLst>
          </p:cNvPr>
          <p:cNvSpPr/>
          <p:nvPr/>
        </p:nvSpPr>
        <p:spPr>
          <a:xfrm rot="16200000">
            <a:off x="-109847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DEVELOPMENT IDEAS</a:t>
            </a:r>
          </a:p>
        </p:txBody>
      </p:sp>
    </p:spTree>
    <p:extLst>
      <p:ext uri="{BB962C8B-B14F-4D97-AF65-F5344CB8AC3E}">
        <p14:creationId xmlns:p14="http://schemas.microsoft.com/office/powerpoint/2010/main" val="7873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Differences Between Goal and Objective in Business | Corvisio OK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04" y="0"/>
            <a:ext cx="67618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8737" y="518019"/>
            <a:ext cx="4008437" cy="1395208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328737" y="2369957"/>
            <a:ext cx="5526090" cy="441512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improve the speed and make it run smoothly.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set the planting mode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make it work automatically from an mobile application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get planting information: humidity, temperature and soil moisture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detect the unhealthy leaves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To count leaves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328738" y="2022396"/>
            <a:ext cx="4008437" cy="602887"/>
          </a:xfrm>
        </p:spPr>
        <p:txBody>
          <a:bodyPr/>
          <a:lstStyle/>
          <a:p>
            <a:r>
              <a:rPr lang="en-US" dirty="0"/>
              <a:t>What will we have to do ?</a:t>
            </a:r>
          </a:p>
        </p:txBody>
      </p: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06B3C5-B8D3-38B7-017F-804C28C984F2}"/>
              </a:ext>
            </a:extLst>
          </p:cNvPr>
          <p:cNvSpPr/>
          <p:nvPr/>
        </p:nvSpPr>
        <p:spPr>
          <a:xfrm rot="16200000">
            <a:off x="-109847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DEVELOPMENT IDEAS</a:t>
            </a:r>
          </a:p>
        </p:txBody>
      </p:sp>
    </p:spTree>
    <p:extLst>
      <p:ext uri="{BB962C8B-B14F-4D97-AF65-F5344CB8AC3E}">
        <p14:creationId xmlns:p14="http://schemas.microsoft.com/office/powerpoint/2010/main" val="5542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19" y="-280439"/>
            <a:ext cx="11368482" cy="84574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06261" y="0"/>
            <a:ext cx="10997933" cy="55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0801" y="6131"/>
            <a:ext cx="5803430" cy="3457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25" y="19986"/>
            <a:ext cx="5762381" cy="2704640"/>
          </a:xfrm>
        </p:spPr>
        <p:txBody>
          <a:bodyPr>
            <a:normAutofit/>
          </a:bodyPr>
          <a:lstStyle/>
          <a:p>
            <a:r>
              <a:rPr lang="en-US" dirty="0"/>
              <a:t>THEORY AND LITERATURE SURVEY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25" y="2724626"/>
            <a:ext cx="5782906" cy="12236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-959438" y="4225834"/>
            <a:ext cx="274145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INTRODUCE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-1233394" y="4233903"/>
            <a:ext cx="3264984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THEORY AND 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156890883"/>
      </p:ext>
    </p:extLst>
  </p:cSld>
  <p:clrMapOvr>
    <a:masterClrMapping/>
  </p:clrMapOvr>
  <p:transition spd="slow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8236" y="1225691"/>
            <a:ext cx="4767263" cy="1383082"/>
          </a:xfrm>
        </p:spPr>
        <p:txBody>
          <a:bodyPr>
            <a:normAutofit/>
          </a:bodyPr>
          <a:lstStyle/>
          <a:p>
            <a:r>
              <a:rPr lang="en-US" dirty="0"/>
              <a:t>AUTOMATION WATER 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138235" y="3167714"/>
            <a:ext cx="4767263" cy="184388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 dirty="0"/>
              <a:t>The Prototype of Automatic Water Sprinkle with Soil Moisture Sensor Based on </a:t>
            </a:r>
            <a:r>
              <a:rPr lang="en-US" sz="2400" dirty="0" err="1"/>
              <a:t>ATMega</a:t>
            </a:r>
            <a:r>
              <a:rPr lang="en-US" sz="2400" dirty="0"/>
              <a:t> 8535</a:t>
            </a:r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A29FC1-2958-2E80-EE74-C66EAF81FF03}"/>
              </a:ext>
            </a:extLst>
          </p:cNvPr>
          <p:cNvSpPr/>
          <p:nvPr/>
        </p:nvSpPr>
        <p:spPr>
          <a:xfrm rot="16200000">
            <a:off x="-1233394" y="4233903"/>
            <a:ext cx="3264984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THEORY AND LITERATURE SURVEY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700BC-503C-8D43-9D24-18D542518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421605"/>
            <a:ext cx="5962417" cy="38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4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ANDUINO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304203" y="2520588"/>
            <a:ext cx="4008437" cy="2289407"/>
          </a:xfrm>
        </p:spPr>
        <p:txBody>
          <a:bodyPr>
            <a:normAutofit/>
          </a:bodyPr>
          <a:lstStyle/>
          <a:p>
            <a:r>
              <a:rPr lang="en-US" sz="2400" dirty="0"/>
              <a:t>Ceramic 2 parts:</a:t>
            </a:r>
          </a:p>
          <a:p>
            <a:pPr lvl="1"/>
            <a:r>
              <a:rPr lang="en-US" sz="2000" dirty="0"/>
              <a:t>Microcontrollers (hardware)</a:t>
            </a:r>
          </a:p>
          <a:p>
            <a:pPr lvl="1"/>
            <a:r>
              <a:rPr lang="en-US" sz="2000" dirty="0"/>
              <a:t>IDE (software)</a:t>
            </a:r>
          </a:p>
        </p:txBody>
      </p:sp>
      <p:pic>
        <p:nvPicPr>
          <p:cNvPr id="3074" name="Picture 2" descr="TinyGo on Arduino Uno: An Introduction - Arduino Project Hub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9" name="Picture 14" descr="มารู้จักกับ Arduino กัน - lam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14" y="1517050"/>
            <a:ext cx="825022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EA0C8D-37D0-8E30-3FDB-674528598BEA}"/>
              </a:ext>
            </a:extLst>
          </p:cNvPr>
          <p:cNvSpPr/>
          <p:nvPr/>
        </p:nvSpPr>
        <p:spPr>
          <a:xfrm rot="16200000">
            <a:off x="-1233394" y="4233903"/>
            <a:ext cx="3264984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THEORY AND 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114660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165663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Firebase is a google-owned platform that helps us develop web and mobile applications.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Why we using this ?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2561" t="2545" r="-1" b="1"/>
          <a:stretch/>
        </p:blipFill>
        <p:spPr>
          <a:xfrm>
            <a:off x="7199087" y="0"/>
            <a:ext cx="4992913" cy="6995884"/>
          </a:xfrm>
          <a:prstGeom prst="rect">
            <a:avLst/>
          </a:prstGeom>
        </p:spPr>
      </p:pic>
      <p:pic>
        <p:nvPicPr>
          <p:cNvPr id="1026" name="Picture 2" descr="What is Firebase? The complete story, abridged. | by Doug Stevenson |  Firebase Developers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56" y="1326928"/>
            <a:ext cx="794130" cy="7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26370" y="6259149"/>
            <a:ext cx="804672" cy="736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7D1D08-93B1-31CC-FB03-990086DF78B9}"/>
              </a:ext>
            </a:extLst>
          </p:cNvPr>
          <p:cNvSpPr/>
          <p:nvPr/>
        </p:nvSpPr>
        <p:spPr>
          <a:xfrm rot="16200000">
            <a:off x="-1233394" y="4233903"/>
            <a:ext cx="3264984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THEORY AND 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410583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8" y="786810"/>
            <a:ext cx="1841905" cy="12920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 APP INVENTOR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17792" y="6121265"/>
            <a:ext cx="804672" cy="736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3629" y="1338038"/>
            <a:ext cx="2445603" cy="4757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637" y="2850565"/>
            <a:ext cx="6369131" cy="32419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DC083F-B03F-1576-3189-D84965B04747}"/>
              </a:ext>
            </a:extLst>
          </p:cNvPr>
          <p:cNvSpPr/>
          <p:nvPr/>
        </p:nvSpPr>
        <p:spPr>
          <a:xfrm rot="16200000">
            <a:off x="-1233394" y="4233903"/>
            <a:ext cx="3264984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THEORY AND 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358204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EQUIPMENTS AND METHOD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Let's see how we do it …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0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5996" b="15996"/>
          <a:stretch/>
        </p:blipFill>
        <p:spPr>
          <a:xfrm>
            <a:off x="838200" y="0"/>
            <a:ext cx="11353800" cy="5791201"/>
          </a:xfrm>
        </p:spPr>
      </p:pic>
    </p:spTree>
    <p:extLst>
      <p:ext uri="{BB962C8B-B14F-4D97-AF65-F5344CB8AC3E}">
        <p14:creationId xmlns:p14="http://schemas.microsoft.com/office/powerpoint/2010/main" val="825965677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9295" t="20374"/>
          <a:stretch/>
        </p:blipFill>
        <p:spPr>
          <a:xfrm>
            <a:off x="1798085" y="1898679"/>
            <a:ext cx="1802517" cy="13248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4058" t="13217" r="7790" b="8222"/>
          <a:stretch/>
        </p:blipFill>
        <p:spPr>
          <a:xfrm>
            <a:off x="7349322" y="4305776"/>
            <a:ext cx="1735865" cy="15855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044" y="1714627"/>
            <a:ext cx="1809666" cy="18096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429" y="4079848"/>
            <a:ext cx="1811442" cy="18114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45721" y="3548232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TB6600 Stepper Motor Driver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76276" y="3431846"/>
            <a:ext cx="232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 Moisture Sensor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3423" y="600567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Motor </a:t>
            </a:r>
            <a:r>
              <a:rPr lang="en-US" dirty="0" err="1"/>
              <a:t>Nema</a:t>
            </a:r>
            <a:r>
              <a:rPr lang="en-US" dirty="0"/>
              <a:t> 37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49323" y="5964816"/>
            <a:ext cx="228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DHT11 Temperature</a:t>
            </a:r>
          </a:p>
        </p:txBody>
      </p:sp>
      <p:pic>
        <p:nvPicPr>
          <p:cNvPr id="16" name="Picture 1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MATERIALS AND METHOD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16436-F48A-F34B-A4E0-C92B77375946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EDE28-ADAC-FC71-38F1-AD49C47B0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6877" y="1410253"/>
            <a:ext cx="2066925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431807-4CD2-8C8C-FAB4-9706F8A60E5B}"/>
              </a:ext>
            </a:extLst>
          </p:cNvPr>
          <p:cNvSpPr txBox="1"/>
          <p:nvPr/>
        </p:nvSpPr>
        <p:spPr>
          <a:xfrm>
            <a:off x="5311158" y="3706974"/>
            <a:ext cx="181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Servo MG996R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A9F4EB-F95B-EF67-51A7-F8ED0ADF1DC8}"/>
              </a:ext>
            </a:extLst>
          </p:cNvPr>
          <p:cNvCxnSpPr>
            <a:cxnSpLocks/>
          </p:cNvCxnSpPr>
          <p:nvPr/>
        </p:nvCxnSpPr>
        <p:spPr>
          <a:xfrm>
            <a:off x="5244356" y="3107319"/>
            <a:ext cx="0" cy="24622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37260" t="25296" r="21864"/>
          <a:stretch/>
        </p:blipFill>
        <p:spPr>
          <a:xfrm>
            <a:off x="1590777" y="1865046"/>
            <a:ext cx="1828800" cy="16252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51" y="1957254"/>
            <a:ext cx="2424588" cy="1532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11231" b="14471"/>
          <a:stretch/>
        </p:blipFill>
        <p:spPr>
          <a:xfrm>
            <a:off x="3643087" y="4619440"/>
            <a:ext cx="1853275" cy="1376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590777" y="3739646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LM259 </a:t>
            </a:r>
            <a:r>
              <a:rPr lang="en-US" dirty="0" err="1"/>
              <a:t>ModuleWireless</a:t>
            </a:r>
            <a:r>
              <a:rPr lang="en-US" dirty="0"/>
              <a:t> Connectivity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10791" y="3754160"/>
            <a:ext cx="125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ESP8266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8948" y="5737455"/>
            <a:ext cx="156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pic>
        <p:nvPicPr>
          <p:cNvPr id="18" name="Picture 1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6769B8-1B71-CD5B-6FA0-B7757012CCF8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16" name="Picture 10" descr="ESP32 Camera Development Board (OV2640) | 102067 | Other by  www.smart-prototyping.com">
            <a:extLst>
              <a:ext uri="{FF2B5EF4-FFF2-40B4-BE49-F238E27FC236}">
                <a16:creationId xmlns:a16="http://schemas.microsoft.com/office/drawing/2014/main" id="{767B89D2-E814-C140-3E11-561C60A15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22844" r="13846" b="22222"/>
          <a:stretch/>
        </p:blipFill>
        <p:spPr bwMode="auto">
          <a:xfrm>
            <a:off x="8807554" y="2013535"/>
            <a:ext cx="1973730" cy="14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23C18F-5B00-857C-874A-A2CB131199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817" b="61567" l="66549" r="962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35" t="39074" r="-1600" b="35926"/>
          <a:stretch/>
        </p:blipFill>
        <p:spPr>
          <a:xfrm>
            <a:off x="13533361" y="1690688"/>
            <a:ext cx="1080565" cy="985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004563-70F6-3FC4-E5F9-6B43336B2E0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7" t="5217" r="20570" b="62553"/>
          <a:stretch/>
        </p:blipFill>
        <p:spPr>
          <a:xfrm>
            <a:off x="3608586" y="6931998"/>
            <a:ext cx="992862" cy="12794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B84452-6BCF-8E4B-14E5-7FFA3D0818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9794" r="896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0853" y="7546340"/>
            <a:ext cx="941850" cy="1330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DE1E25-7FC0-BCF4-1065-BC072B7613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973" b="89675" l="5324" r="89784">
                        <a14:foregroundMark x1="6619" y1="49140" x2="6763" y2="51625"/>
                        <a14:foregroundMark x1="6763" y1="51625" x2="9353" y2="52581"/>
                        <a14:foregroundMark x1="9353" y1="52581" x2="9640" y2="64818"/>
                        <a14:foregroundMark x1="9640" y1="64818" x2="11079" y2="63671"/>
                        <a14:foregroundMark x1="11079" y1="63671" x2="10504" y2="52964"/>
                        <a14:foregroundMark x1="10647" y1="53346" x2="56115" y2="65583"/>
                        <a14:foregroundMark x1="56115" y1="65583" x2="56115" y2="85086"/>
                        <a14:foregroundMark x1="56115" y1="85468" x2="58273" y2="84704"/>
                        <a14:foregroundMark x1="58129" y1="85086" x2="58129" y2="64436"/>
                        <a14:foregroundMark x1="58129" y1="64436" x2="79856" y2="43977"/>
                        <a14:foregroundMark x1="79856" y1="43977" x2="80288" y2="51052"/>
                        <a14:foregroundMark x1="80288" y1="51243" x2="81151" y2="51052"/>
                        <a14:foregroundMark x1="81151" y1="51052" x2="80719" y2="39771"/>
                        <a14:foregroundMark x1="80719" y1="39771" x2="81295" y2="21797"/>
                        <a14:foregroundMark x1="81295" y1="21797" x2="50935" y2="22753"/>
                        <a14:foregroundMark x1="50935" y1="22753" x2="50360" y2="40344"/>
                        <a14:foregroundMark x1="61583" y1="25239" x2="60863" y2="37476"/>
                        <a14:foregroundMark x1="24317" y1="47801" x2="54820" y2="39579"/>
                        <a14:foregroundMark x1="54532" y1="39579" x2="78849" y2="41683"/>
                        <a14:backgroundMark x1="8345" y1="49140" x2="49209" y2="39579"/>
                        <a14:backgroundMark x1="49353" y1="39579" x2="50360" y2="21224"/>
                        <a14:backgroundMark x1="50360" y1="21224" x2="60000" y2="21415"/>
                        <a14:backgroundMark x1="60000" y1="21415" x2="59424" y2="18929"/>
                        <a14:backgroundMark x1="59281" y1="18929" x2="12374" y2="21224"/>
                        <a14:backgroundMark x1="7770" y1="48948" x2="12518" y2="19885"/>
                        <a14:backgroundMark x1="53813" y1="24092" x2="59137" y2="23901"/>
                        <a14:backgroundMark x1="59137" y1="23901" x2="57842" y2="27151"/>
                        <a14:backgroundMark x1="57554" y1="27151" x2="57986" y2="27916"/>
                        <a14:backgroundMark x1="57986" y1="27916" x2="58993" y2="30019"/>
                        <a14:backgroundMark x1="58993" y1="30019" x2="59137" y2="39006"/>
                        <a14:backgroundMark x1="59137" y1="39006" x2="54820" y2="38432"/>
                        <a14:backgroundMark x1="54820" y1="38432" x2="52662" y2="38815"/>
                        <a14:backgroundMark x1="52662" y1="38815" x2="52374" y2="31549"/>
                        <a14:backgroundMark x1="80000" y1="25239" x2="79424" y2="39388"/>
                        <a14:backgroundMark x1="79424" y1="39388" x2="62590" y2="39006"/>
                        <a14:backgroundMark x1="63597" y1="30402" x2="63597" y2="38050"/>
                        <a14:backgroundMark x1="17410" y1="50669" x2="53525" y2="41491"/>
                        <a14:backgroundMark x1="6475" y1="53346" x2="8201" y2="63098"/>
                        <a14:backgroundMark x1="8201" y1="63098" x2="10504" y2="68069"/>
                        <a14:backgroundMark x1="11655" y1="56788" x2="52518" y2="66730"/>
                        <a14:backgroundMark x1="78129" y1="46463" x2="76978" y2="55258"/>
                        <a14:backgroundMark x1="77698" y1="46654" x2="62302" y2="61759"/>
                        <a14:backgroundMark x1="79137" y1="46080" x2="79137" y2="46080"/>
                        <a14:backgroundMark x1="58705" y1="68260" x2="59712" y2="85086"/>
                        <a14:backgroundMark x1="59137" y1="67878" x2="58993" y2="66922"/>
                        <a14:backgroundMark x1="54964" y1="67495" x2="55396" y2="83556"/>
                        <a14:backgroundMark x1="55252" y1="66730" x2="11942" y2="54876"/>
                        <a14:backgroundMark x1="10647" y1="54493" x2="12662" y2="56023"/>
                        <a14:backgroundMark x1="8633" y1="54493" x2="7770" y2="62715"/>
                        <a14:backgroundMark x1="8633" y1="54302" x2="8777" y2="62715"/>
                        <a14:backgroundMark x1="55108" y1="41683" x2="74820" y2="43212"/>
                        <a14:backgroundMark x1="76978" y1="43595" x2="56259" y2="40918"/>
                        <a14:backgroundMark x1="68921" y1="20841" x2="82014" y2="20076"/>
                        <a14:backgroundMark x1="10935" y1="53920" x2="55252" y2="65583"/>
                        <a14:backgroundMark x1="77986" y1="46463" x2="60432" y2="62715"/>
                        <a14:backgroundMark x1="55396" y1="66157" x2="55683" y2="83365"/>
                      </a14:backgroundRemoval>
                    </a14:imgEffect>
                  </a14:imgLayer>
                </a14:imgProps>
              </a:ext>
            </a:extLst>
          </a:blip>
          <a:srcRect l="1305" t="17779" r="15639" b="11110"/>
          <a:stretch/>
        </p:blipFill>
        <p:spPr>
          <a:xfrm>
            <a:off x="-4237780" y="7872148"/>
            <a:ext cx="1833922" cy="1269904"/>
          </a:xfrm>
          <a:prstGeom prst="rect">
            <a:avLst/>
          </a:prstGeom>
        </p:spPr>
      </p:pic>
      <p:pic>
        <p:nvPicPr>
          <p:cNvPr id="30" name="Picture 12" descr="Send multiple sensors data to Firebase using ESP8266 - Hackster.io">
            <a:extLst>
              <a:ext uri="{FF2B5EF4-FFF2-40B4-BE49-F238E27FC236}">
                <a16:creationId xmlns:a16="http://schemas.microsoft.com/office/drawing/2014/main" id="{18F497BD-9371-0A57-3DFD-1327679F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t="53361" r="61385" b="13074"/>
          <a:stretch/>
        </p:blipFill>
        <p:spPr bwMode="auto">
          <a:xfrm>
            <a:off x="411290" y="-3497106"/>
            <a:ext cx="924072" cy="968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AF2BA0-5B02-E917-FAC5-14C56AA1EB4F}"/>
              </a:ext>
            </a:extLst>
          </p:cNvPr>
          <p:cNvSpPr txBox="1"/>
          <p:nvPr/>
        </p:nvSpPr>
        <p:spPr>
          <a:xfrm flipH="1">
            <a:off x="8807554" y="3754160"/>
            <a:ext cx="242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ESP32-CAM</a:t>
            </a:r>
          </a:p>
        </p:txBody>
      </p:sp>
    </p:spTree>
    <p:extLst>
      <p:ext uri="{BB962C8B-B14F-4D97-AF65-F5344CB8AC3E}">
        <p14:creationId xmlns:p14="http://schemas.microsoft.com/office/powerpoint/2010/main" val="121415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07808" y="0"/>
            <a:ext cx="3974591" cy="5826036"/>
          </a:xfrm>
          <a:prstGeom prst="rect">
            <a:avLst/>
          </a:prstGeom>
          <a:noFill/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76" y="1800568"/>
            <a:ext cx="5445858" cy="2704640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The prototype of the automatic planting and watering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44612" y="4716576"/>
            <a:ext cx="6191212" cy="1223684"/>
          </a:xfrm>
        </p:spPr>
        <p:txBody>
          <a:bodyPr/>
          <a:lstStyle/>
          <a:p>
            <a:r>
              <a:rPr lang="en-GB" spc="0" dirty="0"/>
              <a:t>Advisor: </a:t>
            </a:r>
            <a:r>
              <a:rPr lang="en-GB" spc="0" dirty="0" err="1"/>
              <a:t>Assoc.Prof.Anchasa</a:t>
            </a:r>
            <a:r>
              <a:rPr lang="en-GB" spc="0" dirty="0"/>
              <a:t> </a:t>
            </a:r>
            <a:r>
              <a:rPr lang="en-GB" spc="0" dirty="0" err="1"/>
              <a:t>Pramuanjaroenkij</a:t>
            </a:r>
            <a:r>
              <a:rPr lang="en-GB" spc="0" dirty="0"/>
              <a:t>, PhD</a:t>
            </a:r>
            <a:endParaRPr lang="en-US" spc="0" dirty="0"/>
          </a:p>
        </p:txBody>
      </p:sp>
      <p:sp>
        <p:nvSpPr>
          <p:cNvPr id="13" name="Rectangle 12"/>
          <p:cNvSpPr/>
          <p:nvPr/>
        </p:nvSpPr>
        <p:spPr>
          <a:xfrm>
            <a:off x="11443833" y="-85344"/>
            <a:ext cx="646176" cy="31699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ject 2"/>
          <p:cNvSpPr/>
          <p:nvPr/>
        </p:nvSpPr>
        <p:spPr>
          <a:xfrm>
            <a:off x="7248142" y="-6966"/>
            <a:ext cx="4078225" cy="5554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76200"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6888479" y="-85344"/>
            <a:ext cx="719329" cy="2240715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55281" y="-85344"/>
            <a:ext cx="496388" cy="13446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6200000">
            <a:off x="-959434" y="4340062"/>
            <a:ext cx="274145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INTRODUCTION</a:t>
            </a:r>
          </a:p>
        </p:txBody>
      </p:sp>
      <p:pic>
        <p:nvPicPr>
          <p:cNvPr id="20" name="Picture 1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144612" y="315467"/>
            <a:ext cx="2726690" cy="904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98" y="284534"/>
            <a:ext cx="1313180" cy="97472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673636"/>
            <a:ext cx="811325" cy="1184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8483C-D7E5-4BC4-A063-CD9EA2DD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A0347-95CC-4E7E-B5B8-92D48FB28F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Here is an overview of our ideas and implementation to achieve our requirements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34E3B-419A-4EB3-1876-440F6A7414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973" b="89675" l="5324" r="89784">
                        <a14:foregroundMark x1="6619" y1="49140" x2="6763" y2="51625"/>
                        <a14:foregroundMark x1="6763" y1="51625" x2="9353" y2="52581"/>
                        <a14:foregroundMark x1="9353" y1="52581" x2="9640" y2="64818"/>
                        <a14:foregroundMark x1="9640" y1="64818" x2="11079" y2="63671"/>
                        <a14:foregroundMark x1="11079" y1="63671" x2="10504" y2="52964"/>
                        <a14:foregroundMark x1="10647" y1="53346" x2="56115" y2="65583"/>
                        <a14:foregroundMark x1="56115" y1="65583" x2="56115" y2="85086"/>
                        <a14:foregroundMark x1="56115" y1="85468" x2="58273" y2="84704"/>
                        <a14:foregroundMark x1="58129" y1="85086" x2="58129" y2="64436"/>
                        <a14:foregroundMark x1="58129" y1="64436" x2="79856" y2="43977"/>
                        <a14:foregroundMark x1="79856" y1="43977" x2="80288" y2="51052"/>
                        <a14:foregroundMark x1="80288" y1="51243" x2="81151" y2="51052"/>
                        <a14:foregroundMark x1="81151" y1="51052" x2="80719" y2="39771"/>
                        <a14:foregroundMark x1="80719" y1="39771" x2="81295" y2="21797"/>
                        <a14:foregroundMark x1="81295" y1="21797" x2="50935" y2="22753"/>
                        <a14:foregroundMark x1="50935" y1="22753" x2="50360" y2="40344"/>
                        <a14:foregroundMark x1="61583" y1="25239" x2="60863" y2="37476"/>
                        <a14:foregroundMark x1="24317" y1="47801" x2="54820" y2="39579"/>
                        <a14:foregroundMark x1="54532" y1="39579" x2="78849" y2="41683"/>
                        <a14:backgroundMark x1="8345" y1="49140" x2="49209" y2="39579"/>
                        <a14:backgroundMark x1="49353" y1="39579" x2="50360" y2="21224"/>
                        <a14:backgroundMark x1="50360" y1="21224" x2="60000" y2="21415"/>
                        <a14:backgroundMark x1="60000" y1="21415" x2="59424" y2="18929"/>
                        <a14:backgroundMark x1="59281" y1="18929" x2="12374" y2="21224"/>
                        <a14:backgroundMark x1="7770" y1="48948" x2="12518" y2="19885"/>
                        <a14:backgroundMark x1="53813" y1="24092" x2="59137" y2="23901"/>
                        <a14:backgroundMark x1="59137" y1="23901" x2="57842" y2="27151"/>
                        <a14:backgroundMark x1="57554" y1="27151" x2="57986" y2="27916"/>
                        <a14:backgroundMark x1="57986" y1="27916" x2="58993" y2="30019"/>
                        <a14:backgroundMark x1="58993" y1="30019" x2="59137" y2="39006"/>
                        <a14:backgroundMark x1="59137" y1="39006" x2="54820" y2="38432"/>
                        <a14:backgroundMark x1="54820" y1="38432" x2="52662" y2="38815"/>
                        <a14:backgroundMark x1="52662" y1="38815" x2="52374" y2="31549"/>
                        <a14:backgroundMark x1="80000" y1="25239" x2="79424" y2="39388"/>
                        <a14:backgroundMark x1="79424" y1="39388" x2="62590" y2="39006"/>
                        <a14:backgroundMark x1="63597" y1="30402" x2="63597" y2="38050"/>
                        <a14:backgroundMark x1="17410" y1="50669" x2="53525" y2="41491"/>
                        <a14:backgroundMark x1="6475" y1="53346" x2="8201" y2="63098"/>
                        <a14:backgroundMark x1="8201" y1="63098" x2="10504" y2="68069"/>
                        <a14:backgroundMark x1="11655" y1="56788" x2="52518" y2="66730"/>
                        <a14:backgroundMark x1="78129" y1="46463" x2="76978" y2="55258"/>
                        <a14:backgroundMark x1="77698" y1="46654" x2="62302" y2="61759"/>
                        <a14:backgroundMark x1="79137" y1="46080" x2="79137" y2="46080"/>
                        <a14:backgroundMark x1="58705" y1="68260" x2="59712" y2="85086"/>
                        <a14:backgroundMark x1="59137" y1="67878" x2="58993" y2="66922"/>
                        <a14:backgroundMark x1="54964" y1="67495" x2="55396" y2="83556"/>
                        <a14:backgroundMark x1="55252" y1="66730" x2="11942" y2="54876"/>
                        <a14:backgroundMark x1="10647" y1="54493" x2="12662" y2="56023"/>
                        <a14:backgroundMark x1="8633" y1="54493" x2="7770" y2="62715"/>
                        <a14:backgroundMark x1="8633" y1="54302" x2="8777" y2="62715"/>
                        <a14:backgroundMark x1="55108" y1="41683" x2="74820" y2="43212"/>
                        <a14:backgroundMark x1="76978" y1="43595" x2="56259" y2="40918"/>
                        <a14:backgroundMark x1="68921" y1="20841" x2="82014" y2="20076"/>
                        <a14:backgroundMark x1="10935" y1="53920" x2="55252" y2="65583"/>
                        <a14:backgroundMark x1="77986" y1="46463" x2="60432" y2="62715"/>
                        <a14:backgroundMark x1="55396" y1="66157" x2="55683" y2="83365"/>
                      </a14:backgroundRemoval>
                    </a14:imgEffect>
                  </a14:imgLayer>
                </a14:imgProps>
              </a:ext>
            </a:extLst>
          </a:blip>
          <a:srcRect l="1305" t="17779" r="15639" b="11110"/>
          <a:stretch/>
        </p:blipFill>
        <p:spPr>
          <a:xfrm>
            <a:off x="1127242" y="1068556"/>
            <a:ext cx="1833922" cy="1269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t="11231" b="14471"/>
          <a:stretch/>
        </p:blipFill>
        <p:spPr>
          <a:xfrm>
            <a:off x="1619875" y="2894684"/>
            <a:ext cx="1095239" cy="813741"/>
          </a:xfrm>
          <a:prstGeom prst="rect">
            <a:avLst/>
          </a:prstGeom>
        </p:spPr>
      </p:pic>
      <p:pic>
        <p:nvPicPr>
          <p:cNvPr id="2058" name="Picture 10" descr="ESP32 Camera Development Board (OV2640) | 102067 | Other by  www.smart-prototyping.com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22844" r="13846" b="22222"/>
          <a:stretch/>
        </p:blipFill>
        <p:spPr bwMode="auto">
          <a:xfrm>
            <a:off x="3802446" y="1907815"/>
            <a:ext cx="879599" cy="6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7" t="5217" r="20570" b="62553"/>
          <a:stretch/>
        </p:blipFill>
        <p:spPr>
          <a:xfrm>
            <a:off x="9648808" y="1986813"/>
            <a:ext cx="992862" cy="1279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817" b="61567" l="66549" r="962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35" t="39074" r="-1600" b="35926"/>
          <a:stretch/>
        </p:blipFill>
        <p:spPr>
          <a:xfrm>
            <a:off x="6522704" y="1022035"/>
            <a:ext cx="1080565" cy="985650"/>
          </a:xfrm>
          <a:prstGeom prst="rect">
            <a:avLst/>
          </a:prstGeom>
        </p:spPr>
      </p:pic>
      <p:cxnSp>
        <p:nvCxnSpPr>
          <p:cNvPr id="29" name="Curved Connector 28"/>
          <p:cNvCxnSpPr>
            <a:stCxn id="9" idx="3"/>
            <a:endCxn id="2058" idx="1"/>
          </p:cNvCxnSpPr>
          <p:nvPr/>
        </p:nvCxnSpPr>
        <p:spPr>
          <a:xfrm>
            <a:off x="2961164" y="1703508"/>
            <a:ext cx="841282" cy="53335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4" idx="2"/>
            <a:endCxn id="2090" idx="0"/>
          </p:cNvCxnSpPr>
          <p:nvPr/>
        </p:nvCxnSpPr>
        <p:spPr>
          <a:xfrm rot="5400000">
            <a:off x="6282997" y="2049307"/>
            <a:ext cx="821612" cy="738368"/>
          </a:xfrm>
          <a:prstGeom prst="curvedConnector3">
            <a:avLst/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058" idx="3"/>
            <a:endCxn id="14" idx="1"/>
          </p:cNvCxnSpPr>
          <p:nvPr/>
        </p:nvCxnSpPr>
        <p:spPr>
          <a:xfrm flipV="1">
            <a:off x="4682045" y="1514860"/>
            <a:ext cx="1840659" cy="722006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64" name="Picture 16" descr="Wifi และ Bluetooth ทั้งแบบไร้สาย ต่างกันอย่างไร? - กลยุทธ์ด้านไอที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05" y="1129051"/>
            <a:ext cx="506836" cy="50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urved Connector 48"/>
          <p:cNvCxnSpPr>
            <a:cxnSpLocks/>
            <a:stCxn id="37" idx="0"/>
            <a:endCxn id="13" idx="2"/>
          </p:cNvCxnSpPr>
          <p:nvPr/>
        </p:nvCxnSpPr>
        <p:spPr>
          <a:xfrm rot="16200000" flipV="1">
            <a:off x="2608305" y="3267615"/>
            <a:ext cx="332690" cy="12143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058" idx="2"/>
            <a:endCxn id="2090" idx="1"/>
          </p:cNvCxnSpPr>
          <p:nvPr/>
        </p:nvCxnSpPr>
        <p:spPr>
          <a:xfrm rot="16200000" flipH="1">
            <a:off x="4510551" y="2297611"/>
            <a:ext cx="533306" cy="106991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41" name="Picture 2140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9794" r="896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7530" y="1926738"/>
            <a:ext cx="941850" cy="133024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5"/>
          <a:srcRect l="13621" t="12310" r="16385" b="8524"/>
          <a:stretch/>
        </p:blipFill>
        <p:spPr>
          <a:xfrm>
            <a:off x="2877802" y="4041115"/>
            <a:ext cx="1008006" cy="720855"/>
          </a:xfrm>
          <a:prstGeom prst="rect">
            <a:avLst/>
          </a:prstGeom>
        </p:spPr>
      </p:pic>
      <p:grpSp>
        <p:nvGrpSpPr>
          <p:cNvPr id="2091" name="Group 2090"/>
          <p:cNvGrpSpPr/>
          <p:nvPr/>
        </p:nvGrpSpPr>
        <p:grpSpPr>
          <a:xfrm>
            <a:off x="4892790" y="2829297"/>
            <a:ext cx="2863657" cy="1843172"/>
            <a:chOff x="5236485" y="2757857"/>
            <a:chExt cx="3604138" cy="2151442"/>
          </a:xfrm>
        </p:grpSpPr>
        <p:sp>
          <p:nvSpPr>
            <p:cNvPr id="2090" name="Oval 2089"/>
            <p:cNvSpPr/>
            <p:nvPr/>
          </p:nvSpPr>
          <p:spPr>
            <a:xfrm>
              <a:off x="5236485" y="2757857"/>
              <a:ext cx="3604138" cy="215144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8" name="Group 2087"/>
            <p:cNvGrpSpPr/>
            <p:nvPr/>
          </p:nvGrpSpPr>
          <p:grpSpPr>
            <a:xfrm>
              <a:off x="5674692" y="3238020"/>
              <a:ext cx="2637652" cy="1130890"/>
              <a:chOff x="5674692" y="3238020"/>
              <a:chExt cx="2637652" cy="1130890"/>
            </a:xfrm>
          </p:grpSpPr>
          <p:pic>
            <p:nvPicPr>
              <p:cNvPr id="2060" name="Picture 12" descr="Send multiple sensors data to Firebase using ESP8266 - Hackster.io"/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16" t="53361" r="61385" b="13074"/>
              <a:stretch/>
            </p:blipFill>
            <p:spPr bwMode="auto">
              <a:xfrm>
                <a:off x="7149326" y="3238020"/>
                <a:ext cx="1163018" cy="11308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14" descr="มารู้จักกับ Arduino กัน - lamax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4692" y="3382365"/>
                <a:ext cx="1235385" cy="84130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70" name="Curved Connector 69"/>
          <p:cNvCxnSpPr>
            <a:stCxn id="13" idx="0"/>
            <a:endCxn id="9" idx="2"/>
          </p:cNvCxnSpPr>
          <p:nvPr/>
        </p:nvCxnSpPr>
        <p:spPr>
          <a:xfrm rot="16200000" flipV="1">
            <a:off x="1827737" y="2554926"/>
            <a:ext cx="556224" cy="12329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5" name="Curved Connector 2114"/>
          <p:cNvCxnSpPr>
            <a:cxnSpLocks/>
            <a:stCxn id="2090" idx="4"/>
            <a:endCxn id="37" idx="3"/>
          </p:cNvCxnSpPr>
          <p:nvPr/>
        </p:nvCxnSpPr>
        <p:spPr>
          <a:xfrm rot="5400000" flipH="1">
            <a:off x="4969751" y="3317601"/>
            <a:ext cx="270926" cy="2438811"/>
          </a:xfrm>
          <a:prstGeom prst="curvedConnector4">
            <a:avLst>
              <a:gd name="adj1" fmla="val -84377"/>
              <a:gd name="adj2" fmla="val 79355"/>
            </a:avLst>
          </a:prstGeom>
          <a:ln w="28575">
            <a:solidFill>
              <a:schemeClr val="accent5">
                <a:lumMod val="75000"/>
              </a:scheme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urved Connector 199"/>
          <p:cNvCxnSpPr>
            <a:stCxn id="19" idx="1"/>
            <a:endCxn id="2090" idx="6"/>
          </p:cNvCxnSpPr>
          <p:nvPr/>
        </p:nvCxnSpPr>
        <p:spPr>
          <a:xfrm rot="10800000" flipV="1">
            <a:off x="7756448" y="2626543"/>
            <a:ext cx="1892361" cy="1124339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75000"/>
              </a:scheme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6BD1DF-3CCC-30C0-7A1B-52193513C7A3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1AA3B5-9F56-07A8-B9AE-02DDC59693D0}"/>
              </a:ext>
            </a:extLst>
          </p:cNvPr>
          <p:cNvSpPr/>
          <p:nvPr/>
        </p:nvSpPr>
        <p:spPr>
          <a:xfrm rot="16200000">
            <a:off x="-1234401" y="4209527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3E768E-B18E-DDD6-BA70-F1115A4DC144}"/>
              </a:ext>
            </a:extLst>
          </p:cNvPr>
          <p:cNvGrpSpPr/>
          <p:nvPr/>
        </p:nvGrpSpPr>
        <p:grpSpPr>
          <a:xfrm>
            <a:off x="1385931" y="6295390"/>
            <a:ext cx="982785" cy="163210"/>
            <a:chOff x="1541146" y="5740573"/>
            <a:chExt cx="1365432" cy="259963"/>
          </a:xfrm>
        </p:grpSpPr>
        <p:cxnSp>
          <p:nvCxnSpPr>
            <p:cNvPr id="10" name="Curved Connector 53">
              <a:extLst>
                <a:ext uri="{FF2B5EF4-FFF2-40B4-BE49-F238E27FC236}">
                  <a16:creationId xmlns:a16="http://schemas.microsoft.com/office/drawing/2014/main" id="{F9802E31-2D2B-793C-70BA-308E5D3B9941}"/>
                </a:ext>
              </a:extLst>
            </p:cNvPr>
            <p:cNvCxnSpPr>
              <a:cxnSpLocks/>
            </p:cNvCxnSpPr>
            <p:nvPr/>
          </p:nvCxnSpPr>
          <p:spPr>
            <a:xfrm>
              <a:off x="1550453" y="5987836"/>
              <a:ext cx="1356125" cy="127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5">
                  <a:lumMod val="75000"/>
                </a:schemeClr>
              </a:solidFill>
              <a:prstDash val="lgDash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Curved Connector 40">
              <a:extLst>
                <a:ext uri="{FF2B5EF4-FFF2-40B4-BE49-F238E27FC236}">
                  <a16:creationId xmlns:a16="http://schemas.microsoft.com/office/drawing/2014/main" id="{02AEF84D-DAF7-CCB7-DD34-B88E0A091AE7}"/>
                </a:ext>
              </a:extLst>
            </p:cNvPr>
            <p:cNvCxnSpPr>
              <a:cxnSpLocks/>
            </p:cNvCxnSpPr>
            <p:nvPr/>
          </p:nvCxnSpPr>
          <p:spPr>
            <a:xfrm>
              <a:off x="1541146" y="5740573"/>
              <a:ext cx="1365432" cy="127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C181CF1-00DD-F736-7AFC-68E27D4DAF67}"/>
              </a:ext>
            </a:extLst>
          </p:cNvPr>
          <p:cNvSpPr txBox="1"/>
          <p:nvPr/>
        </p:nvSpPr>
        <p:spPr>
          <a:xfrm flipH="1">
            <a:off x="2653932" y="6233529"/>
            <a:ext cx="216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Wireless Connect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D0AEAF-5C4C-2DC1-6924-6F082E557518}"/>
              </a:ext>
            </a:extLst>
          </p:cNvPr>
          <p:cNvSpPr txBox="1"/>
          <p:nvPr/>
        </p:nvSpPr>
        <p:spPr>
          <a:xfrm flipH="1">
            <a:off x="2653932" y="5710529"/>
            <a:ext cx="216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 Connect</a:t>
            </a:r>
          </a:p>
        </p:txBody>
      </p:sp>
      <p:cxnSp>
        <p:nvCxnSpPr>
          <p:cNvPr id="35" name="Curved Connector 48">
            <a:extLst>
              <a:ext uri="{FF2B5EF4-FFF2-40B4-BE49-F238E27FC236}">
                <a16:creationId xmlns:a16="http://schemas.microsoft.com/office/drawing/2014/main" id="{F26E577B-9D97-DDFE-45C6-92F0B09CFD95}"/>
              </a:ext>
            </a:extLst>
          </p:cNvPr>
          <p:cNvCxnSpPr>
            <a:cxnSpLocks/>
          </p:cNvCxnSpPr>
          <p:nvPr/>
        </p:nvCxnSpPr>
        <p:spPr>
          <a:xfrm>
            <a:off x="1441128" y="5888845"/>
            <a:ext cx="938840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17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3BE1EAC-9BA5-69B5-7FDD-C8CA1E82F9E1}"/>
              </a:ext>
            </a:extLst>
          </p:cNvPr>
          <p:cNvGrpSpPr/>
          <p:nvPr/>
        </p:nvGrpSpPr>
        <p:grpSpPr>
          <a:xfrm>
            <a:off x="7065268" y="3078432"/>
            <a:ext cx="475000" cy="1145323"/>
            <a:chOff x="7342909" y="3430654"/>
            <a:chExt cx="1219200" cy="2939743"/>
          </a:xfrm>
        </p:grpSpPr>
        <p:sp>
          <p:nvSpPr>
            <p:cNvPr id="26" name="Rounded Rectangle 13">
              <a:extLst>
                <a:ext uri="{FF2B5EF4-FFF2-40B4-BE49-F238E27FC236}">
                  <a16:creationId xmlns:a16="http://schemas.microsoft.com/office/drawing/2014/main" id="{671CE951-A961-67C9-3190-736B14C866F0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an 14">
              <a:extLst>
                <a:ext uri="{FF2B5EF4-FFF2-40B4-BE49-F238E27FC236}">
                  <a16:creationId xmlns:a16="http://schemas.microsoft.com/office/drawing/2014/main" id="{DAAE7B48-6828-297F-4C37-FD2F9954455E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12">
              <a:extLst>
                <a:ext uri="{FF2B5EF4-FFF2-40B4-BE49-F238E27FC236}">
                  <a16:creationId xmlns:a16="http://schemas.microsoft.com/office/drawing/2014/main" id="{AAE55CAD-EB5D-9F9B-3AE4-0D582DAAA6A2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5A8FDE-DA11-CDA5-1F3B-1C0CD01F7297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8DDC5D-D022-E9D2-C58D-427FF63DBFFB}"/>
              </a:ext>
            </a:extLst>
          </p:cNvPr>
          <p:cNvGrpSpPr/>
          <p:nvPr/>
        </p:nvGrpSpPr>
        <p:grpSpPr>
          <a:xfrm>
            <a:off x="8011780" y="3065732"/>
            <a:ext cx="462902" cy="1144538"/>
            <a:chOff x="7342909" y="3430654"/>
            <a:chExt cx="1219200" cy="2939743"/>
          </a:xfrm>
        </p:grpSpPr>
        <p:sp>
          <p:nvSpPr>
            <p:cNvPr id="36" name="Rounded Rectangle 13">
              <a:extLst>
                <a:ext uri="{FF2B5EF4-FFF2-40B4-BE49-F238E27FC236}">
                  <a16:creationId xmlns:a16="http://schemas.microsoft.com/office/drawing/2014/main" id="{9DEB59AE-7304-96A4-2844-1996964C7855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an 14">
              <a:extLst>
                <a:ext uri="{FF2B5EF4-FFF2-40B4-BE49-F238E27FC236}">
                  <a16:creationId xmlns:a16="http://schemas.microsoft.com/office/drawing/2014/main" id="{3AE01D17-D2F7-7DA8-E20F-AFA013A0265D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12">
              <a:extLst>
                <a:ext uri="{FF2B5EF4-FFF2-40B4-BE49-F238E27FC236}">
                  <a16:creationId xmlns:a16="http://schemas.microsoft.com/office/drawing/2014/main" id="{4C2BF3D6-EB4E-1FB2-BDF4-D85B6D6E6A9A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E231EA-67AD-AF1B-C0EA-DA11CEC81D95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4114AD-E5B6-5892-2C8E-159AFA98DF3D}"/>
              </a:ext>
            </a:extLst>
          </p:cNvPr>
          <p:cNvGrpSpPr/>
          <p:nvPr/>
        </p:nvGrpSpPr>
        <p:grpSpPr>
          <a:xfrm>
            <a:off x="6895996" y="4276226"/>
            <a:ext cx="4403949" cy="508173"/>
            <a:chOff x="1799771" y="3139747"/>
            <a:chExt cx="4403949" cy="50817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D60F43-B97C-6789-4CC3-331E1C5712F2}"/>
                </a:ext>
              </a:extLst>
            </p:cNvPr>
            <p:cNvGrpSpPr/>
            <p:nvPr/>
          </p:nvGrpSpPr>
          <p:grpSpPr>
            <a:xfrm>
              <a:off x="1940996" y="3268894"/>
              <a:ext cx="509912" cy="371247"/>
              <a:chOff x="1940996" y="3345094"/>
              <a:chExt cx="509912" cy="371247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9FDD3B3-02E2-E2F3-618D-4BEFA697E505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127458A-0D88-65F4-1C40-B3663B0969FD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F02D7A-3C9E-4D8F-BE2A-190E3FC88C90}"/>
                </a:ext>
              </a:extLst>
            </p:cNvPr>
            <p:cNvSpPr/>
            <p:nvPr/>
          </p:nvSpPr>
          <p:spPr>
            <a:xfrm>
              <a:off x="1799771" y="31397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A02BAB-8E26-2D5A-B391-A955082E3801}"/>
                </a:ext>
              </a:extLst>
            </p:cNvPr>
            <p:cNvSpPr/>
            <p:nvPr/>
          </p:nvSpPr>
          <p:spPr>
            <a:xfrm>
              <a:off x="1799771" y="32794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A2ED00C-DBCB-8266-0709-A4083D4E81D1}"/>
                </a:ext>
              </a:extLst>
            </p:cNvPr>
            <p:cNvSpPr/>
            <p:nvPr/>
          </p:nvSpPr>
          <p:spPr>
            <a:xfrm>
              <a:off x="1858057" y="3205395"/>
              <a:ext cx="4237943" cy="659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87FF25-03DC-FC6A-7B43-CD9214F17CA7}"/>
                </a:ext>
              </a:extLst>
            </p:cNvPr>
            <p:cNvGrpSpPr/>
            <p:nvPr/>
          </p:nvGrpSpPr>
          <p:grpSpPr>
            <a:xfrm>
              <a:off x="5586088" y="3276673"/>
              <a:ext cx="509912" cy="371247"/>
              <a:chOff x="1940996" y="3345094"/>
              <a:chExt cx="509912" cy="371247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67B6255-D12D-E04E-3784-22EA8B7C2E64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F1A5A7A-65BC-243A-B468-3FB325A137EC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82340B8-CAFF-A0FC-D484-46D75B21E933}"/>
              </a:ext>
            </a:extLst>
          </p:cNvPr>
          <p:cNvGrpSpPr/>
          <p:nvPr/>
        </p:nvGrpSpPr>
        <p:grpSpPr>
          <a:xfrm>
            <a:off x="1322622" y="4276226"/>
            <a:ext cx="4403949" cy="508173"/>
            <a:chOff x="1799771" y="3139747"/>
            <a:chExt cx="4403949" cy="50817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38BA938-1C4D-B153-478D-B1DF78DF0DAB}"/>
                </a:ext>
              </a:extLst>
            </p:cNvPr>
            <p:cNvGrpSpPr/>
            <p:nvPr/>
          </p:nvGrpSpPr>
          <p:grpSpPr>
            <a:xfrm>
              <a:off x="1940996" y="3268894"/>
              <a:ext cx="509912" cy="371247"/>
              <a:chOff x="1940996" y="3345094"/>
              <a:chExt cx="509912" cy="371247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E02F784-5627-941E-F395-9D2727368F01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F0E2DAC-F85F-223F-ABAB-ED346371D256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B5B0-87FF-DFDC-5B69-97858F4F7092}"/>
                </a:ext>
              </a:extLst>
            </p:cNvPr>
            <p:cNvSpPr/>
            <p:nvPr/>
          </p:nvSpPr>
          <p:spPr>
            <a:xfrm>
              <a:off x="1799771" y="31397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E6B8725-EF04-F7EA-E907-8CCD22FF4218}"/>
                </a:ext>
              </a:extLst>
            </p:cNvPr>
            <p:cNvSpPr/>
            <p:nvPr/>
          </p:nvSpPr>
          <p:spPr>
            <a:xfrm>
              <a:off x="1799771" y="32794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F39B223-FA1D-823E-C1B0-93E701B8A383}"/>
                </a:ext>
              </a:extLst>
            </p:cNvPr>
            <p:cNvSpPr/>
            <p:nvPr/>
          </p:nvSpPr>
          <p:spPr>
            <a:xfrm>
              <a:off x="1858057" y="3205395"/>
              <a:ext cx="4237943" cy="659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A3F078C-565F-3A39-3BDF-581726F66ECF}"/>
                </a:ext>
              </a:extLst>
            </p:cNvPr>
            <p:cNvGrpSpPr/>
            <p:nvPr/>
          </p:nvGrpSpPr>
          <p:grpSpPr>
            <a:xfrm>
              <a:off x="5586088" y="3276673"/>
              <a:ext cx="509912" cy="371247"/>
              <a:chOff x="1940996" y="3345094"/>
              <a:chExt cx="509912" cy="371247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1C8E7B4-F905-6147-0436-6782754DB3E5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E0317CE-26F5-B7A8-FD4E-3D1629E6E3E2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4D6839-9FE3-897E-D398-233C00B65BE8}"/>
              </a:ext>
            </a:extLst>
          </p:cNvPr>
          <p:cNvGrpSpPr/>
          <p:nvPr/>
        </p:nvGrpSpPr>
        <p:grpSpPr>
          <a:xfrm>
            <a:off x="1700067" y="3074582"/>
            <a:ext cx="475000" cy="1145323"/>
            <a:chOff x="7342909" y="3430654"/>
            <a:chExt cx="1219200" cy="2939743"/>
          </a:xfrm>
        </p:grpSpPr>
        <p:sp>
          <p:nvSpPr>
            <p:cNvPr id="73" name="Rounded Rectangle 13">
              <a:extLst>
                <a:ext uri="{FF2B5EF4-FFF2-40B4-BE49-F238E27FC236}">
                  <a16:creationId xmlns:a16="http://schemas.microsoft.com/office/drawing/2014/main" id="{B0A214DF-FFFF-7FF0-112E-240A9E02CFA8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an 14">
              <a:extLst>
                <a:ext uri="{FF2B5EF4-FFF2-40B4-BE49-F238E27FC236}">
                  <a16:creationId xmlns:a16="http://schemas.microsoft.com/office/drawing/2014/main" id="{9267BB0F-06E2-9F6D-95FB-8D1E083C62AB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12">
              <a:extLst>
                <a:ext uri="{FF2B5EF4-FFF2-40B4-BE49-F238E27FC236}">
                  <a16:creationId xmlns:a16="http://schemas.microsoft.com/office/drawing/2014/main" id="{9624796A-530C-73A1-2A77-A75712877787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FF80B85-4A51-877B-CD52-9449DDE1C452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C2ADB68B-5682-AEF0-A885-25DF3886EEBB}"/>
              </a:ext>
            </a:extLst>
          </p:cNvPr>
          <p:cNvSpPr/>
          <p:nvPr/>
        </p:nvSpPr>
        <p:spPr>
          <a:xfrm>
            <a:off x="1181100" y="3065732"/>
            <a:ext cx="96456" cy="17112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7B0D4B-E3C3-EAB4-868E-B3107CB01BA3}"/>
              </a:ext>
            </a:extLst>
          </p:cNvPr>
          <p:cNvSpPr/>
          <p:nvPr/>
        </p:nvSpPr>
        <p:spPr>
          <a:xfrm>
            <a:off x="6743196" y="3065732"/>
            <a:ext cx="96456" cy="17112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itle 4">
            <a:extLst>
              <a:ext uri="{FF2B5EF4-FFF2-40B4-BE49-F238E27FC236}">
                <a16:creationId xmlns:a16="http://schemas.microsoft.com/office/drawing/2014/main" id="{23009B38-8EC1-9A38-2F1E-DFA79E90C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4" y="651977"/>
            <a:ext cx="577374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MAKE IT FASTER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AND SMOOTHLY</a:t>
            </a:r>
          </a:p>
        </p:txBody>
      </p:sp>
      <p:pic>
        <p:nvPicPr>
          <p:cNvPr id="82" name="รูปภาพ 3">
            <a:extLst>
              <a:ext uri="{FF2B5EF4-FFF2-40B4-BE49-F238E27FC236}">
                <a16:creationId xmlns:a16="http://schemas.microsoft.com/office/drawing/2014/main" id="{789DC656-05B8-B0E3-F570-171E5E7B3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2" b="12192"/>
          <a:stretch>
            <a:fillRect/>
          </a:stretch>
        </p:blipFill>
        <p:spPr>
          <a:xfrm>
            <a:off x="6954282" y="227371"/>
            <a:ext cx="4674633" cy="2332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335D0A5E-343B-812D-40C6-6B81DB21A0B4}"/>
              </a:ext>
            </a:extLst>
          </p:cNvPr>
          <p:cNvSpPr/>
          <p:nvPr/>
        </p:nvSpPr>
        <p:spPr>
          <a:xfrm rot="16200000">
            <a:off x="-1234401" y="4209527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DC747D7-D077-CFB1-4A56-504A1117C07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13E03FB-79A6-02B0-B72B-770D50373D20}"/>
              </a:ext>
            </a:extLst>
          </p:cNvPr>
          <p:cNvSpPr txBox="1"/>
          <p:nvPr/>
        </p:nvSpPr>
        <p:spPr>
          <a:xfrm flipH="1">
            <a:off x="2610196" y="524124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ORIGINAL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6EF6CA1-BAB2-B166-B959-BF89792F107E}"/>
              </a:ext>
            </a:extLst>
          </p:cNvPr>
          <p:cNvSpPr txBox="1"/>
          <p:nvPr/>
        </p:nvSpPr>
        <p:spPr>
          <a:xfrm flipH="1">
            <a:off x="8334122" y="523739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+mj-lt"/>
              </a:rPr>
              <a:t>DEVELOPED</a:t>
            </a:r>
          </a:p>
        </p:txBody>
      </p:sp>
    </p:spTree>
    <p:extLst>
      <p:ext uri="{BB962C8B-B14F-4D97-AF65-F5344CB8AC3E}">
        <p14:creationId xmlns:p14="http://schemas.microsoft.com/office/powerpoint/2010/main" val="146617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5 -2.96296E-6 L 0.29388 -2.96296E-6 " pathEditMode="relative" rAng="0" ptsTypes="AA">
                                          <p:cBhvr>
                                            <p:cTn id="6" dur="2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8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nodeType="withEffect" p14:presetBounceEnd="1667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.01937 1.85185E-6 L 0.01937 0.00023 " pathEditMode="fixed" rAng="0" ptsTypes="AA" p14:bounceEnd="1667">
                                          <p:cBhvr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6 2.59259E-6 L 0.07734 2.59259E-6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081 0.00093 L 0.00052 0.00255 " pathEditMode="relative" rAng="0" ptsTypes="AA">
                                          <p:cBhvr>
                                            <p:cTn id="21" dur="225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21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5 -2.96296E-6 L 0.29388 -2.96296E-6 " pathEditMode="relative" rAng="0" ptsTypes="AA">
                                          <p:cBhvr>
                                            <p:cTn id="6" dur="2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8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.01937 1.85185E-6 L 0.01937 0.00023 " pathEditMode="fixed" rAng="0" ptsTypes="AA">
                                          <p:cBhvr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6 2.59259E-6 L 0.07734 2.59259E-6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081 0.00093 L 0.00052 0.00255 " pathEditMode="relative" rAng="0" ptsTypes="AA">
                                          <p:cBhvr>
                                            <p:cTn id="21" dur="225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21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3BE1EAC-9BA5-69B5-7FDD-C8CA1E82F9E1}"/>
              </a:ext>
            </a:extLst>
          </p:cNvPr>
          <p:cNvGrpSpPr/>
          <p:nvPr/>
        </p:nvGrpSpPr>
        <p:grpSpPr>
          <a:xfrm>
            <a:off x="7065268" y="3078432"/>
            <a:ext cx="475000" cy="1145323"/>
            <a:chOff x="7342909" y="3430654"/>
            <a:chExt cx="1219200" cy="2939743"/>
          </a:xfrm>
        </p:grpSpPr>
        <p:sp>
          <p:nvSpPr>
            <p:cNvPr id="26" name="Rounded Rectangle 13">
              <a:extLst>
                <a:ext uri="{FF2B5EF4-FFF2-40B4-BE49-F238E27FC236}">
                  <a16:creationId xmlns:a16="http://schemas.microsoft.com/office/drawing/2014/main" id="{671CE951-A961-67C9-3190-736B14C866F0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an 14">
              <a:extLst>
                <a:ext uri="{FF2B5EF4-FFF2-40B4-BE49-F238E27FC236}">
                  <a16:creationId xmlns:a16="http://schemas.microsoft.com/office/drawing/2014/main" id="{DAAE7B48-6828-297F-4C37-FD2F9954455E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12">
              <a:extLst>
                <a:ext uri="{FF2B5EF4-FFF2-40B4-BE49-F238E27FC236}">
                  <a16:creationId xmlns:a16="http://schemas.microsoft.com/office/drawing/2014/main" id="{AAE55CAD-EB5D-9F9B-3AE4-0D582DAAA6A2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5A8FDE-DA11-CDA5-1F3B-1C0CD01F7297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8DDC5D-D022-E9D2-C58D-427FF63DBFFB}"/>
              </a:ext>
            </a:extLst>
          </p:cNvPr>
          <p:cNvGrpSpPr/>
          <p:nvPr/>
        </p:nvGrpSpPr>
        <p:grpSpPr>
          <a:xfrm>
            <a:off x="8011780" y="3065732"/>
            <a:ext cx="462902" cy="1144538"/>
            <a:chOff x="7342909" y="3430654"/>
            <a:chExt cx="1219200" cy="2939743"/>
          </a:xfrm>
        </p:grpSpPr>
        <p:sp>
          <p:nvSpPr>
            <p:cNvPr id="36" name="Rounded Rectangle 13">
              <a:extLst>
                <a:ext uri="{FF2B5EF4-FFF2-40B4-BE49-F238E27FC236}">
                  <a16:creationId xmlns:a16="http://schemas.microsoft.com/office/drawing/2014/main" id="{9DEB59AE-7304-96A4-2844-1996964C7855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an 14">
              <a:extLst>
                <a:ext uri="{FF2B5EF4-FFF2-40B4-BE49-F238E27FC236}">
                  <a16:creationId xmlns:a16="http://schemas.microsoft.com/office/drawing/2014/main" id="{3AE01D17-D2F7-7DA8-E20F-AFA013A0265D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12">
              <a:extLst>
                <a:ext uri="{FF2B5EF4-FFF2-40B4-BE49-F238E27FC236}">
                  <a16:creationId xmlns:a16="http://schemas.microsoft.com/office/drawing/2014/main" id="{4C2BF3D6-EB4E-1FB2-BDF4-D85B6D6E6A9A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E231EA-67AD-AF1B-C0EA-DA11CEC81D95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4114AD-E5B6-5892-2C8E-159AFA98DF3D}"/>
              </a:ext>
            </a:extLst>
          </p:cNvPr>
          <p:cNvGrpSpPr/>
          <p:nvPr/>
        </p:nvGrpSpPr>
        <p:grpSpPr>
          <a:xfrm>
            <a:off x="6895996" y="4276226"/>
            <a:ext cx="4403949" cy="508173"/>
            <a:chOff x="1799771" y="3139747"/>
            <a:chExt cx="4403949" cy="50817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D60F43-B97C-6789-4CC3-331E1C5712F2}"/>
                </a:ext>
              </a:extLst>
            </p:cNvPr>
            <p:cNvGrpSpPr/>
            <p:nvPr/>
          </p:nvGrpSpPr>
          <p:grpSpPr>
            <a:xfrm>
              <a:off x="1940996" y="3268894"/>
              <a:ext cx="509912" cy="371247"/>
              <a:chOff x="1940996" y="3345094"/>
              <a:chExt cx="509912" cy="371247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9FDD3B3-02E2-E2F3-618D-4BEFA697E505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127458A-0D88-65F4-1C40-B3663B0969FD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F02D7A-3C9E-4D8F-BE2A-190E3FC88C90}"/>
                </a:ext>
              </a:extLst>
            </p:cNvPr>
            <p:cNvSpPr/>
            <p:nvPr/>
          </p:nvSpPr>
          <p:spPr>
            <a:xfrm>
              <a:off x="1799771" y="31397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A02BAB-8E26-2D5A-B391-A955082E3801}"/>
                </a:ext>
              </a:extLst>
            </p:cNvPr>
            <p:cNvSpPr/>
            <p:nvPr/>
          </p:nvSpPr>
          <p:spPr>
            <a:xfrm>
              <a:off x="1799771" y="32794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A2ED00C-DBCB-8266-0709-A4083D4E81D1}"/>
                </a:ext>
              </a:extLst>
            </p:cNvPr>
            <p:cNvSpPr/>
            <p:nvPr/>
          </p:nvSpPr>
          <p:spPr>
            <a:xfrm>
              <a:off x="1858057" y="3205395"/>
              <a:ext cx="4237943" cy="659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87FF25-03DC-FC6A-7B43-CD9214F17CA7}"/>
                </a:ext>
              </a:extLst>
            </p:cNvPr>
            <p:cNvGrpSpPr/>
            <p:nvPr/>
          </p:nvGrpSpPr>
          <p:grpSpPr>
            <a:xfrm>
              <a:off x="5586088" y="3276673"/>
              <a:ext cx="509912" cy="371247"/>
              <a:chOff x="1940996" y="3345094"/>
              <a:chExt cx="509912" cy="371247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67B6255-D12D-E04E-3784-22EA8B7C2E64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F1A5A7A-65BC-243A-B468-3FB325A137EC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82340B8-CAFF-A0FC-D484-46D75B21E933}"/>
              </a:ext>
            </a:extLst>
          </p:cNvPr>
          <p:cNvGrpSpPr/>
          <p:nvPr/>
        </p:nvGrpSpPr>
        <p:grpSpPr>
          <a:xfrm>
            <a:off x="1322622" y="4276226"/>
            <a:ext cx="4403949" cy="508173"/>
            <a:chOff x="1799771" y="3139747"/>
            <a:chExt cx="4403949" cy="50817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38BA938-1C4D-B153-478D-B1DF78DF0DAB}"/>
                </a:ext>
              </a:extLst>
            </p:cNvPr>
            <p:cNvGrpSpPr/>
            <p:nvPr/>
          </p:nvGrpSpPr>
          <p:grpSpPr>
            <a:xfrm>
              <a:off x="1940996" y="3268894"/>
              <a:ext cx="509912" cy="371247"/>
              <a:chOff x="1940996" y="3345094"/>
              <a:chExt cx="509912" cy="371247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E02F784-5627-941E-F395-9D2727368F01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F0E2DAC-F85F-223F-ABAB-ED346371D256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B5B0-87FF-DFDC-5B69-97858F4F7092}"/>
                </a:ext>
              </a:extLst>
            </p:cNvPr>
            <p:cNvSpPr/>
            <p:nvPr/>
          </p:nvSpPr>
          <p:spPr>
            <a:xfrm>
              <a:off x="1799771" y="31397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E6B8725-EF04-F7EA-E907-8CCD22FF4218}"/>
                </a:ext>
              </a:extLst>
            </p:cNvPr>
            <p:cNvSpPr/>
            <p:nvPr/>
          </p:nvSpPr>
          <p:spPr>
            <a:xfrm>
              <a:off x="1799771" y="3279447"/>
              <a:ext cx="4403949" cy="656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F39B223-FA1D-823E-C1B0-93E701B8A383}"/>
                </a:ext>
              </a:extLst>
            </p:cNvPr>
            <p:cNvSpPr/>
            <p:nvPr/>
          </p:nvSpPr>
          <p:spPr>
            <a:xfrm>
              <a:off x="1858057" y="3205395"/>
              <a:ext cx="4237943" cy="659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A3F078C-565F-3A39-3BDF-581726F66ECF}"/>
                </a:ext>
              </a:extLst>
            </p:cNvPr>
            <p:cNvGrpSpPr/>
            <p:nvPr/>
          </p:nvGrpSpPr>
          <p:grpSpPr>
            <a:xfrm>
              <a:off x="5586088" y="3276673"/>
              <a:ext cx="509912" cy="371247"/>
              <a:chOff x="1940996" y="3345094"/>
              <a:chExt cx="509912" cy="371247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1C8E7B4-F905-6147-0436-6782754DB3E5}"/>
                  </a:ext>
                </a:extLst>
              </p:cNvPr>
              <p:cNvSpPr/>
              <p:nvPr/>
            </p:nvSpPr>
            <p:spPr>
              <a:xfrm>
                <a:off x="1940996" y="3512907"/>
                <a:ext cx="509912" cy="203434"/>
              </a:xfrm>
              <a:prstGeom prst="ellipse">
                <a:avLst/>
              </a:prstGeom>
              <a:effectLst>
                <a:softEdge rad="31750"/>
              </a:effectLst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E0317CE-26F5-B7A8-FD4E-3D1629E6E3E2}"/>
                  </a:ext>
                </a:extLst>
              </p:cNvPr>
              <p:cNvSpPr/>
              <p:nvPr/>
            </p:nvSpPr>
            <p:spPr>
              <a:xfrm>
                <a:off x="2115939" y="3345094"/>
                <a:ext cx="157362" cy="3125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4D6839-9FE3-897E-D398-233C00B65BE8}"/>
              </a:ext>
            </a:extLst>
          </p:cNvPr>
          <p:cNvGrpSpPr/>
          <p:nvPr/>
        </p:nvGrpSpPr>
        <p:grpSpPr>
          <a:xfrm>
            <a:off x="1700067" y="3074582"/>
            <a:ext cx="475000" cy="1145323"/>
            <a:chOff x="7342909" y="3430654"/>
            <a:chExt cx="1219200" cy="2939743"/>
          </a:xfrm>
        </p:grpSpPr>
        <p:sp>
          <p:nvSpPr>
            <p:cNvPr id="73" name="Rounded Rectangle 13">
              <a:extLst>
                <a:ext uri="{FF2B5EF4-FFF2-40B4-BE49-F238E27FC236}">
                  <a16:creationId xmlns:a16="http://schemas.microsoft.com/office/drawing/2014/main" id="{B0A214DF-FFFF-7FF0-112E-240A9E02CFA8}"/>
                </a:ext>
              </a:extLst>
            </p:cNvPr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an 14">
              <a:extLst>
                <a:ext uri="{FF2B5EF4-FFF2-40B4-BE49-F238E27FC236}">
                  <a16:creationId xmlns:a16="http://schemas.microsoft.com/office/drawing/2014/main" id="{9267BB0F-06E2-9F6D-95FB-8D1E083C62AB}"/>
                </a:ext>
              </a:extLst>
            </p:cNvPr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12">
              <a:extLst>
                <a:ext uri="{FF2B5EF4-FFF2-40B4-BE49-F238E27FC236}">
                  <a16:creationId xmlns:a16="http://schemas.microsoft.com/office/drawing/2014/main" id="{9624796A-530C-73A1-2A77-A75712877787}"/>
                </a:ext>
              </a:extLst>
            </p:cNvPr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FF80B85-4A51-877B-CD52-9449DDE1C452}"/>
                </a:ext>
              </a:extLst>
            </p:cNvPr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C2ADB68B-5682-AEF0-A885-25DF3886EEBB}"/>
              </a:ext>
            </a:extLst>
          </p:cNvPr>
          <p:cNvSpPr/>
          <p:nvPr/>
        </p:nvSpPr>
        <p:spPr>
          <a:xfrm>
            <a:off x="1181100" y="3065732"/>
            <a:ext cx="96456" cy="17112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7B0D4B-E3C3-EAB4-868E-B3107CB01BA3}"/>
              </a:ext>
            </a:extLst>
          </p:cNvPr>
          <p:cNvSpPr/>
          <p:nvPr/>
        </p:nvSpPr>
        <p:spPr>
          <a:xfrm>
            <a:off x="6743196" y="3065732"/>
            <a:ext cx="96456" cy="17112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itle 4">
            <a:extLst>
              <a:ext uri="{FF2B5EF4-FFF2-40B4-BE49-F238E27FC236}">
                <a16:creationId xmlns:a16="http://schemas.microsoft.com/office/drawing/2014/main" id="{23009B38-8EC1-9A38-2F1E-DFA79E90C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4" y="651977"/>
            <a:ext cx="5884734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MAKE IT FASTER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AND SMOOTHLY</a:t>
            </a:r>
          </a:p>
        </p:txBody>
      </p:sp>
      <p:pic>
        <p:nvPicPr>
          <p:cNvPr id="82" name="รูปภาพ 3">
            <a:extLst>
              <a:ext uri="{FF2B5EF4-FFF2-40B4-BE49-F238E27FC236}">
                <a16:creationId xmlns:a16="http://schemas.microsoft.com/office/drawing/2014/main" id="{789DC656-05B8-B0E3-F570-171E5E7B3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2" b="12192"/>
          <a:stretch>
            <a:fillRect/>
          </a:stretch>
        </p:blipFill>
        <p:spPr>
          <a:xfrm>
            <a:off x="6954282" y="227371"/>
            <a:ext cx="4674633" cy="2332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C0BA80-A998-CC6B-8C0E-129E82E5A1DC}"/>
              </a:ext>
            </a:extLst>
          </p:cNvPr>
          <p:cNvSpPr/>
          <p:nvPr/>
        </p:nvSpPr>
        <p:spPr>
          <a:xfrm rot="16200000">
            <a:off x="-1234401" y="4209527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528D7-717F-2FE1-F952-2BE1767554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B7DBC-23C2-2A2D-A3E3-8676F07394FF}"/>
              </a:ext>
            </a:extLst>
          </p:cNvPr>
          <p:cNvSpPr txBox="1"/>
          <p:nvPr/>
        </p:nvSpPr>
        <p:spPr>
          <a:xfrm flipH="1">
            <a:off x="2610196" y="524124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FA77-5F4E-0ADB-88DC-98305C96F423}"/>
              </a:ext>
            </a:extLst>
          </p:cNvPr>
          <p:cNvSpPr txBox="1"/>
          <p:nvPr/>
        </p:nvSpPr>
        <p:spPr>
          <a:xfrm flipH="1">
            <a:off x="8334122" y="523739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+mj-lt"/>
              </a:rPr>
              <a:t>DEVELOPED</a:t>
            </a:r>
          </a:p>
        </p:txBody>
      </p:sp>
    </p:spTree>
    <p:extLst>
      <p:ext uri="{BB962C8B-B14F-4D97-AF65-F5344CB8AC3E}">
        <p14:creationId xmlns:p14="http://schemas.microsoft.com/office/powerpoint/2010/main" val="159190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5 -2.96296E-6 L 0.29388 -2.96296E-6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8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nodeType="withEffect" p14:presetBounceEnd="1667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.01937 1.85185E-6 L 0.01937 0.00023 " pathEditMode="fixed" rAng="0" ptsTypes="AA" p14:bounceEnd="1667">
                                          <p:cBhvr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0.00326 2.59259E-6 L 0.07734 2.5925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5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8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081 0.00093 L 0.00052 0.00255 " pathEditMode="relative" rAng="0" ptsTypes="AA">
                                          <p:cBhvr>
                                            <p:cTn id="19" dur="225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21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25 -2.96296E-6 L 0.29388 -2.96296E-6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8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0.01937 1.85185E-6 L 0.01937 0.00023 " pathEditMode="fixed" rAng="0" ptsTypes="AA">
                                          <p:cBhvr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0.00326 2.59259E-6 L 0.07734 2.5925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5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8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081 0.00093 L 0.00052 0.00255 " pathEditMode="relative" rAng="0" ptsTypes="AA">
                                          <p:cBhvr>
                                            <p:cTn id="19" dur="225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21" y="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3A63AF8-080E-7E65-2A2F-C41296740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7" t="658"/>
          <a:stretch/>
        </p:blipFill>
        <p:spPr>
          <a:xfrm>
            <a:off x="6576299" y="2582593"/>
            <a:ext cx="3274182" cy="3670290"/>
          </a:xfrm>
          <a:prstGeom prst="rect">
            <a:avLst/>
          </a:prstGeom>
        </p:spPr>
      </p:pic>
      <p:pic>
        <p:nvPicPr>
          <p:cNvPr id="14" name="รูปภาพ 3">
            <a:extLst>
              <a:ext uri="{FF2B5EF4-FFF2-40B4-BE49-F238E27FC236}">
                <a16:creationId xmlns:a16="http://schemas.microsoft.com/office/drawing/2014/main" id="{FF0409A7-9984-5DD4-146E-D5A24FFFB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2" b="12192"/>
          <a:stretch>
            <a:fillRect/>
          </a:stretch>
        </p:blipFill>
        <p:spPr>
          <a:xfrm>
            <a:off x="6883650" y="114713"/>
            <a:ext cx="4674633" cy="2332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C51D1113-8C07-1687-D167-67D6304B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4" y="65197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MAKE IT FASTER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AND SMOOTHLY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95523F-A9C6-26FA-5783-117956B932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4"/>
          <a:stretch/>
        </p:blipFill>
        <p:spPr>
          <a:xfrm>
            <a:off x="1277165" y="2525120"/>
            <a:ext cx="3248295" cy="3727762"/>
          </a:xfrm>
          <a:prstGeom prst="rect">
            <a:avLst/>
          </a:prstGeom>
        </p:spPr>
      </p:pic>
      <p:sp>
        <p:nvSpPr>
          <p:cNvPr id="19" name="Right Arrow 13">
            <a:extLst>
              <a:ext uri="{FF2B5EF4-FFF2-40B4-BE49-F238E27FC236}">
                <a16:creationId xmlns:a16="http://schemas.microsoft.com/office/drawing/2014/main" id="{6BB2961E-0452-C0DB-217E-5D7F9D742046}"/>
              </a:ext>
            </a:extLst>
          </p:cNvPr>
          <p:cNvSpPr/>
          <p:nvPr/>
        </p:nvSpPr>
        <p:spPr>
          <a:xfrm>
            <a:off x="4737145" y="4065250"/>
            <a:ext cx="1688663" cy="633984"/>
          </a:xfrm>
          <a:prstGeom prst="rightArrow">
            <a:avLst>
              <a:gd name="adj1" fmla="val 50000"/>
              <a:gd name="adj2" fmla="val 8076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AD892-5CDC-969A-2500-2177BCB82946}"/>
              </a:ext>
            </a:extLst>
          </p:cNvPr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MATERIALS AND METHOD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728353-122C-D3FD-44F2-AD7DAEE50B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DF0B4F-28CE-7C99-F172-CFC44E4D8343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DC269-8D20-106F-DD6C-FC7D3DCBCADA}"/>
              </a:ext>
            </a:extLst>
          </p:cNvPr>
          <p:cNvSpPr txBox="1"/>
          <p:nvPr/>
        </p:nvSpPr>
        <p:spPr>
          <a:xfrm flipH="1">
            <a:off x="2064518" y="6246438"/>
            <a:ext cx="167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30983-A26E-134D-82E6-49DE4D13AF1A}"/>
              </a:ext>
            </a:extLst>
          </p:cNvPr>
          <p:cNvSpPr txBox="1"/>
          <p:nvPr/>
        </p:nvSpPr>
        <p:spPr>
          <a:xfrm flipH="1">
            <a:off x="7330343" y="624258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+mj-lt"/>
              </a:rPr>
              <a:t>DEVELOPED</a:t>
            </a:r>
          </a:p>
        </p:txBody>
      </p:sp>
    </p:spTree>
    <p:extLst>
      <p:ext uri="{BB962C8B-B14F-4D97-AF65-F5344CB8AC3E}">
        <p14:creationId xmlns:p14="http://schemas.microsoft.com/office/powerpoint/2010/main" val="305411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27906"/>
            <a:ext cx="10515600" cy="1325563"/>
          </a:xfrm>
        </p:spPr>
        <p:txBody>
          <a:bodyPr/>
          <a:lstStyle/>
          <a:p>
            <a:r>
              <a:rPr lang="en-US" dirty="0"/>
              <a:t>PLANTING MODE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296999" y="2288"/>
            <a:ext cx="5717633" cy="3004303"/>
          </a:xfrm>
          <a:prstGeom prst="rect">
            <a:avLst/>
          </a:prstGeom>
        </p:spPr>
      </p:pic>
      <p:pic>
        <p:nvPicPr>
          <p:cNvPr id="6" name="รูปภาพ 3">
            <a:extLst>
              <a:ext uri="{FF2B5EF4-FFF2-40B4-BE49-F238E27FC236}">
                <a16:creationId xmlns:a16="http://schemas.microsoft.com/office/drawing/2014/main" id="{E9E9DB72-118E-4013-A155-5D441D80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11" y="2653324"/>
            <a:ext cx="4720651" cy="279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CB916-B879-FDCB-7516-15298284A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-2938"/>
          <a:stretch/>
        </p:blipFill>
        <p:spPr>
          <a:xfrm>
            <a:off x="6296999" y="3466578"/>
            <a:ext cx="5895001" cy="3009088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D022007-E822-5399-803F-244C449A4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5066" y="2968413"/>
            <a:ext cx="1142218" cy="488697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b="1" spc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FA10401-DB09-0CE7-2E00-559826CAA388}"/>
              </a:ext>
            </a:extLst>
          </p:cNvPr>
          <p:cNvSpPr txBox="1">
            <a:spLocks/>
          </p:cNvSpPr>
          <p:nvPr/>
        </p:nvSpPr>
        <p:spPr>
          <a:xfrm>
            <a:off x="10020561" y="2968314"/>
            <a:ext cx="1142218" cy="488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2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956CF2-756E-36C2-7879-BD25DBD3E0C4}"/>
              </a:ext>
            </a:extLst>
          </p:cNvPr>
          <p:cNvSpPr txBox="1">
            <a:spLocks/>
          </p:cNvSpPr>
          <p:nvPr/>
        </p:nvSpPr>
        <p:spPr>
          <a:xfrm>
            <a:off x="10020561" y="6358347"/>
            <a:ext cx="1142218" cy="488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4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8724F11-6A61-EE6C-5AEE-13B253794218}"/>
              </a:ext>
            </a:extLst>
          </p:cNvPr>
          <p:cNvSpPr txBox="1">
            <a:spLocks/>
          </p:cNvSpPr>
          <p:nvPr/>
        </p:nvSpPr>
        <p:spPr>
          <a:xfrm>
            <a:off x="7175067" y="6358347"/>
            <a:ext cx="1142218" cy="488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E95465-F82C-9146-B2D0-0EBE782D5B0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732B3-7080-A427-A14C-E57E328B44A5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</p:spTree>
    <p:extLst>
      <p:ext uri="{BB962C8B-B14F-4D97-AF65-F5344CB8AC3E}">
        <p14:creationId xmlns:p14="http://schemas.microsoft.com/office/powerpoint/2010/main" val="117891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22096" y="3456747"/>
            <a:ext cx="4612452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AUTOMATIC  WATERING </a:t>
            </a:r>
            <a:br>
              <a:rPr lang="en-US" sz="2800" dirty="0"/>
            </a:br>
            <a:r>
              <a:rPr lang="en-US" sz="2800" dirty="0"/>
              <a:t>PROCESS</a:t>
            </a:r>
          </a:p>
        </p:txBody>
      </p:sp>
      <p:pic>
        <p:nvPicPr>
          <p:cNvPr id="15" name="Picture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FF7BC8-3C69-49AF-6C9B-FF5F5C1099D2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D393E1-6FF6-1A48-E2A1-B4C46D0687F4}"/>
              </a:ext>
            </a:extLst>
          </p:cNvPr>
          <p:cNvGrpSpPr/>
          <p:nvPr/>
        </p:nvGrpSpPr>
        <p:grpSpPr>
          <a:xfrm>
            <a:off x="1167501" y="2223590"/>
            <a:ext cx="2553547" cy="867600"/>
            <a:chOff x="1264920" y="1986944"/>
            <a:chExt cx="3901440" cy="132556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F8B85A8-9BEF-F815-0742-A627E75EF325}"/>
                </a:ext>
              </a:extLst>
            </p:cNvPr>
            <p:cNvSpPr/>
            <p:nvPr/>
          </p:nvSpPr>
          <p:spPr>
            <a:xfrm>
              <a:off x="1264920" y="1986944"/>
              <a:ext cx="3901440" cy="1325563"/>
            </a:xfrm>
            <a:prstGeom prst="roundRect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024E91-D636-A818-D907-F1D19CE7D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57" t="5217" r="20570" b="62553"/>
            <a:stretch/>
          </p:blipFill>
          <p:spPr>
            <a:xfrm>
              <a:off x="1446102" y="2149538"/>
              <a:ext cx="759216" cy="978372"/>
            </a:xfrm>
            <a:prstGeom prst="rect">
              <a:avLst/>
            </a:prstGeom>
          </p:spPr>
        </p:pic>
        <p:pic>
          <p:nvPicPr>
            <p:cNvPr id="13" name="Picture 10" descr="ESP32 Camera Development Board (OV2640) | 102067 | Other by  www.smart-prototyping.com">
              <a:extLst>
                <a:ext uri="{FF2B5EF4-FFF2-40B4-BE49-F238E27FC236}">
                  <a16:creationId xmlns:a16="http://schemas.microsoft.com/office/drawing/2014/main" id="{04691FA5-BF40-3D67-9280-E6816D1310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1" t="22844" r="13846" b="22222"/>
            <a:stretch/>
          </p:blipFill>
          <p:spPr bwMode="auto">
            <a:xfrm>
              <a:off x="4107978" y="2309673"/>
              <a:ext cx="879599" cy="65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1C59BAE-6A3E-2EDB-88F4-263D1263C70B}"/>
                </a:ext>
              </a:extLst>
            </p:cNvPr>
            <p:cNvSpPr/>
            <p:nvPr/>
          </p:nvSpPr>
          <p:spPr>
            <a:xfrm>
              <a:off x="2246152" y="2397644"/>
              <a:ext cx="458943" cy="32273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F24CC2F-424F-C324-E182-5FF40B8F7ED9}"/>
                </a:ext>
              </a:extLst>
            </p:cNvPr>
            <p:cNvSpPr/>
            <p:nvPr/>
          </p:nvSpPr>
          <p:spPr>
            <a:xfrm rot="10800000">
              <a:off x="3567858" y="2397643"/>
              <a:ext cx="458943" cy="32273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What is Firebase? The complete story, abridged. | by Doug Stevenson |  Firebase Developers | Medium">
              <a:extLst>
                <a:ext uri="{FF2B5EF4-FFF2-40B4-BE49-F238E27FC236}">
                  <a16:creationId xmlns:a16="http://schemas.microsoft.com/office/drawing/2014/main" id="{78EF2CF4-0321-A297-89F3-0966A1E39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6272" y="2161943"/>
              <a:ext cx="794130" cy="794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740E6BF-BD89-5202-4C23-951B2A92CA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21" t="12310" r="16385" b="8524"/>
          <a:stretch/>
        </p:blipFill>
        <p:spPr>
          <a:xfrm>
            <a:off x="3281256" y="720088"/>
            <a:ext cx="879584" cy="6290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D4F64C-B0CD-BCB6-D9AC-C7C49D9E1B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231" b="14471"/>
          <a:stretch/>
        </p:blipFill>
        <p:spPr>
          <a:xfrm>
            <a:off x="7057014" y="66523"/>
            <a:ext cx="907710" cy="674411"/>
          </a:xfrm>
          <a:prstGeom prst="rect">
            <a:avLst/>
          </a:prstGeom>
        </p:spPr>
      </p:pic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78491968-88AB-CC21-9DA3-4C7A2E7CE60B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4160840" y="403729"/>
            <a:ext cx="2896174" cy="630868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F5CB414-BBE3-A2E1-4FD0-4DF8BFA34DAB}"/>
              </a:ext>
            </a:extLst>
          </p:cNvPr>
          <p:cNvSpPr/>
          <p:nvPr/>
        </p:nvSpPr>
        <p:spPr>
          <a:xfrm>
            <a:off x="7025092" y="830357"/>
            <a:ext cx="971554" cy="408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Grow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E3B88D-9AAC-8B86-F267-C9E5D64D0820}"/>
              </a:ext>
            </a:extLst>
          </p:cNvPr>
          <p:cNvCxnSpPr>
            <a:cxnSpLocks/>
            <a:stCxn id="27" idx="2"/>
            <a:endCxn id="36" idx="0"/>
          </p:cNvCxnSpPr>
          <p:nvPr/>
        </p:nvCxnSpPr>
        <p:spPr>
          <a:xfrm>
            <a:off x="7510869" y="740934"/>
            <a:ext cx="0" cy="8942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4400080-33DE-F1F8-85B0-720BA624EAF6}"/>
              </a:ext>
            </a:extLst>
          </p:cNvPr>
          <p:cNvSpPr/>
          <p:nvPr/>
        </p:nvSpPr>
        <p:spPr>
          <a:xfrm>
            <a:off x="7025092" y="1399412"/>
            <a:ext cx="975182" cy="408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Get time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E1540E-FAF7-AD2D-934B-E9AD89E2CF7E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7510869" y="1238838"/>
            <a:ext cx="1814" cy="16057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Diamond 72">
            <a:extLst>
              <a:ext uri="{FF2B5EF4-FFF2-40B4-BE49-F238E27FC236}">
                <a16:creationId xmlns:a16="http://schemas.microsoft.com/office/drawing/2014/main" id="{60C2863B-681B-7129-19C4-E74CEDC7330C}"/>
              </a:ext>
            </a:extLst>
          </p:cNvPr>
          <p:cNvSpPr/>
          <p:nvPr/>
        </p:nvSpPr>
        <p:spPr>
          <a:xfrm>
            <a:off x="6370359" y="1943951"/>
            <a:ext cx="2282502" cy="991149"/>
          </a:xfrm>
          <a:prstGeom prst="diamon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689342D-68F3-1A27-B5A5-7BA72ED324F3}"/>
              </a:ext>
            </a:extLst>
          </p:cNvPr>
          <p:cNvCxnSpPr>
            <a:cxnSpLocks/>
            <a:stCxn id="19" idx="0"/>
            <a:endCxn id="23" idx="2"/>
          </p:cNvCxnSpPr>
          <p:nvPr/>
        </p:nvCxnSpPr>
        <p:spPr>
          <a:xfrm rot="5400000" flipH="1" flipV="1">
            <a:off x="2645419" y="1147962"/>
            <a:ext cx="874485" cy="1276773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3A57212-8284-2FD3-44D8-A3C4EF9DA309}"/>
              </a:ext>
            </a:extLst>
          </p:cNvPr>
          <p:cNvCxnSpPr>
            <a:cxnSpLocks/>
            <a:stCxn id="50" idx="2"/>
            <a:endCxn id="73" idx="0"/>
          </p:cNvCxnSpPr>
          <p:nvPr/>
        </p:nvCxnSpPr>
        <p:spPr>
          <a:xfrm flipH="1">
            <a:off x="7511610" y="1807893"/>
            <a:ext cx="1073" cy="1360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52CDC7B-6EEB-7A97-B32F-15169FEA5A6C}"/>
              </a:ext>
            </a:extLst>
          </p:cNvPr>
          <p:cNvCxnSpPr>
            <a:cxnSpLocks/>
            <a:stCxn id="73" idx="2"/>
            <a:endCxn id="132" idx="0"/>
          </p:cNvCxnSpPr>
          <p:nvPr/>
        </p:nvCxnSpPr>
        <p:spPr>
          <a:xfrm flipH="1">
            <a:off x="7510869" y="2935100"/>
            <a:ext cx="741" cy="22566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98F76BF-000E-F271-D292-26B9273BF899}"/>
              </a:ext>
            </a:extLst>
          </p:cNvPr>
          <p:cNvSpPr txBox="1"/>
          <p:nvPr/>
        </p:nvSpPr>
        <p:spPr>
          <a:xfrm flipH="1">
            <a:off x="7536920" y="2816153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D2E0895-B922-03FD-A762-D205A7031F53}"/>
              </a:ext>
            </a:extLst>
          </p:cNvPr>
          <p:cNvSpPr txBox="1"/>
          <p:nvPr/>
        </p:nvSpPr>
        <p:spPr>
          <a:xfrm flipH="1">
            <a:off x="5780702" y="2038924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False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021977F-255A-F8A0-F92A-2A9C109C2022}"/>
              </a:ext>
            </a:extLst>
          </p:cNvPr>
          <p:cNvSpPr/>
          <p:nvPr/>
        </p:nvSpPr>
        <p:spPr>
          <a:xfrm>
            <a:off x="7025092" y="3160760"/>
            <a:ext cx="971554" cy="408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Water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2ED19A8-49BC-810F-F9F2-B2CB4B4D2839}"/>
              </a:ext>
            </a:extLst>
          </p:cNvPr>
          <p:cNvCxnSpPr>
            <a:cxnSpLocks/>
            <a:stCxn id="132" idx="2"/>
            <a:endCxn id="137" idx="0"/>
          </p:cNvCxnSpPr>
          <p:nvPr/>
        </p:nvCxnSpPr>
        <p:spPr>
          <a:xfrm>
            <a:off x="7510869" y="3569241"/>
            <a:ext cx="0" cy="16058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2EB7987-678F-3802-10F5-74B0325FA162}"/>
              </a:ext>
            </a:extLst>
          </p:cNvPr>
          <p:cNvSpPr/>
          <p:nvPr/>
        </p:nvSpPr>
        <p:spPr>
          <a:xfrm>
            <a:off x="7025092" y="3729830"/>
            <a:ext cx="971554" cy="499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Moisture meters</a:t>
            </a:r>
          </a:p>
        </p:txBody>
      </p:sp>
      <p:sp>
        <p:nvSpPr>
          <p:cNvPr id="154" name="Diamond 153">
            <a:extLst>
              <a:ext uri="{FF2B5EF4-FFF2-40B4-BE49-F238E27FC236}">
                <a16:creationId xmlns:a16="http://schemas.microsoft.com/office/drawing/2014/main" id="{4DC736DE-1EFC-3962-559C-B2464A1B329E}"/>
              </a:ext>
            </a:extLst>
          </p:cNvPr>
          <p:cNvSpPr/>
          <p:nvPr/>
        </p:nvSpPr>
        <p:spPr>
          <a:xfrm>
            <a:off x="6122876" y="4419086"/>
            <a:ext cx="2765137" cy="787399"/>
          </a:xfrm>
          <a:prstGeom prst="diamon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FF1E07F8-B07B-A811-E376-E5B7EBF9BE3A}"/>
              </a:ext>
            </a:extLst>
          </p:cNvPr>
          <p:cNvCxnSpPr>
            <a:cxnSpLocks/>
            <a:stCxn id="137" idx="2"/>
            <a:endCxn id="154" idx="0"/>
          </p:cNvCxnSpPr>
          <p:nvPr/>
        </p:nvCxnSpPr>
        <p:spPr>
          <a:xfrm flipH="1">
            <a:off x="7505445" y="4229352"/>
            <a:ext cx="5424" cy="18973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A56D90A5-1481-B12A-AF68-F8B1291E6B19}"/>
              </a:ext>
            </a:extLst>
          </p:cNvPr>
          <p:cNvSpPr txBox="1"/>
          <p:nvPr/>
        </p:nvSpPr>
        <p:spPr>
          <a:xfrm>
            <a:off x="6458419" y="4632913"/>
            <a:ext cx="205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moisture &gt; normal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8D2A12E-AD64-1A75-7A5D-352AB34F06ED}"/>
              </a:ext>
            </a:extLst>
          </p:cNvPr>
          <p:cNvSpPr txBox="1"/>
          <p:nvPr/>
        </p:nvSpPr>
        <p:spPr>
          <a:xfrm flipH="1">
            <a:off x="5746575" y="4436277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False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D1321FBC-47EB-54E2-B27E-FCE84A073027}"/>
              </a:ext>
            </a:extLst>
          </p:cNvPr>
          <p:cNvSpPr/>
          <p:nvPr/>
        </p:nvSpPr>
        <p:spPr>
          <a:xfrm>
            <a:off x="7028720" y="5463013"/>
            <a:ext cx="971554" cy="408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Get day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2734E5FC-FC22-CAAF-D472-FB06AD7361F5}"/>
              </a:ext>
            </a:extLst>
          </p:cNvPr>
          <p:cNvCxnSpPr>
            <a:cxnSpLocks/>
            <a:stCxn id="154" idx="2"/>
            <a:endCxn id="187" idx="0"/>
          </p:cNvCxnSpPr>
          <p:nvPr/>
        </p:nvCxnSpPr>
        <p:spPr>
          <a:xfrm>
            <a:off x="7505445" y="5206485"/>
            <a:ext cx="9052" cy="25652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AFD9406C-98A3-9AB8-54FD-1D1539769583}"/>
              </a:ext>
            </a:extLst>
          </p:cNvPr>
          <p:cNvSpPr txBox="1"/>
          <p:nvPr/>
        </p:nvSpPr>
        <p:spPr>
          <a:xfrm>
            <a:off x="6630114" y="2069949"/>
            <a:ext cx="176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time = 5h </a:t>
            </a:r>
          </a:p>
          <a:p>
            <a:pPr algn="ctr"/>
            <a:r>
              <a:rPr lang="en-US" b="1" dirty="0"/>
              <a:t>or time = 17h</a:t>
            </a:r>
          </a:p>
        </p:txBody>
      </p:sp>
      <p:sp>
        <p:nvSpPr>
          <p:cNvPr id="217" name="Diamond 216">
            <a:extLst>
              <a:ext uri="{FF2B5EF4-FFF2-40B4-BE49-F238E27FC236}">
                <a16:creationId xmlns:a16="http://schemas.microsoft.com/office/drawing/2014/main" id="{CCF7C27A-B1AF-3946-DC30-2670F613A56D}"/>
              </a:ext>
            </a:extLst>
          </p:cNvPr>
          <p:cNvSpPr/>
          <p:nvPr/>
        </p:nvSpPr>
        <p:spPr>
          <a:xfrm>
            <a:off x="6560937" y="6022625"/>
            <a:ext cx="1899863" cy="787398"/>
          </a:xfrm>
          <a:prstGeom prst="diamon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22178A0B-4E1D-8DB1-B55E-BB20BF28AA92}"/>
              </a:ext>
            </a:extLst>
          </p:cNvPr>
          <p:cNvCxnSpPr>
            <a:cxnSpLocks/>
            <a:stCxn id="187" idx="2"/>
            <a:endCxn id="217" idx="0"/>
          </p:cNvCxnSpPr>
          <p:nvPr/>
        </p:nvCxnSpPr>
        <p:spPr>
          <a:xfrm flipH="1">
            <a:off x="7510869" y="5871494"/>
            <a:ext cx="3628" cy="1511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5544627-B2D4-4E2D-6373-E6A50CC8C85A}"/>
              </a:ext>
            </a:extLst>
          </p:cNvPr>
          <p:cNvSpPr txBox="1"/>
          <p:nvPr/>
        </p:nvSpPr>
        <p:spPr>
          <a:xfrm>
            <a:off x="6686281" y="6246665"/>
            <a:ext cx="166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day &gt; </a:t>
            </a:r>
            <a:r>
              <a:rPr lang="en-US" b="1" dirty="0" err="1"/>
              <a:t>set_day</a:t>
            </a:r>
            <a:endParaRPr lang="en-US" b="1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EA1E03E-348F-BFA5-74E4-C02A01BB60F2}"/>
              </a:ext>
            </a:extLst>
          </p:cNvPr>
          <p:cNvSpPr txBox="1"/>
          <p:nvPr/>
        </p:nvSpPr>
        <p:spPr>
          <a:xfrm flipH="1">
            <a:off x="5445497" y="6025687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False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AE4BDC0-11A1-2921-8397-DA31E4ED33C9}"/>
              </a:ext>
            </a:extLst>
          </p:cNvPr>
          <p:cNvSpPr txBox="1"/>
          <p:nvPr/>
        </p:nvSpPr>
        <p:spPr>
          <a:xfrm flipH="1">
            <a:off x="7484730" y="5127216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6A04497D-26F3-4636-35FC-260074B7901D}"/>
              </a:ext>
            </a:extLst>
          </p:cNvPr>
          <p:cNvCxnSpPr>
            <a:cxnSpLocks/>
            <a:stCxn id="217" idx="3"/>
            <a:endCxn id="273" idx="2"/>
          </p:cNvCxnSpPr>
          <p:nvPr/>
        </p:nvCxnSpPr>
        <p:spPr>
          <a:xfrm flipV="1">
            <a:off x="8460800" y="5975161"/>
            <a:ext cx="2346364" cy="4411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68C35E84-FD49-EACC-E05B-C0DBF4EBD85F}"/>
              </a:ext>
            </a:extLst>
          </p:cNvPr>
          <p:cNvSpPr txBox="1"/>
          <p:nvPr/>
        </p:nvSpPr>
        <p:spPr>
          <a:xfrm flipH="1">
            <a:off x="8345068" y="6102815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3D102C8-4994-9205-0F4B-209CEE87A04C}"/>
              </a:ext>
            </a:extLst>
          </p:cNvPr>
          <p:cNvSpPr/>
          <p:nvPr/>
        </p:nvSpPr>
        <p:spPr>
          <a:xfrm>
            <a:off x="10254796" y="5239656"/>
            <a:ext cx="1104736" cy="7355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Counting leaves</a:t>
            </a:r>
          </a:p>
        </p:txBody>
      </p:sp>
      <p:sp>
        <p:nvSpPr>
          <p:cNvPr id="276" name="Diamond 275">
            <a:extLst>
              <a:ext uri="{FF2B5EF4-FFF2-40B4-BE49-F238E27FC236}">
                <a16:creationId xmlns:a16="http://schemas.microsoft.com/office/drawing/2014/main" id="{E2BD201C-880A-5B38-7D73-A13A5208E763}"/>
              </a:ext>
            </a:extLst>
          </p:cNvPr>
          <p:cNvSpPr/>
          <p:nvPr/>
        </p:nvSpPr>
        <p:spPr>
          <a:xfrm>
            <a:off x="9657378" y="4206050"/>
            <a:ext cx="2282502" cy="766067"/>
          </a:xfrm>
          <a:prstGeom prst="diamon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0481A0CC-C455-D0D3-3762-B92D63C4B506}"/>
              </a:ext>
            </a:extLst>
          </p:cNvPr>
          <p:cNvSpPr txBox="1"/>
          <p:nvPr/>
        </p:nvSpPr>
        <p:spPr>
          <a:xfrm>
            <a:off x="10299864" y="4414997"/>
            <a:ext cx="112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leaf = 0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FE9582A3-B4EF-71BF-5CEE-E5B946E39F0E}"/>
              </a:ext>
            </a:extLst>
          </p:cNvPr>
          <p:cNvSpPr/>
          <p:nvPr/>
        </p:nvSpPr>
        <p:spPr>
          <a:xfrm>
            <a:off x="10314378" y="3474177"/>
            <a:ext cx="971554" cy="408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Grow</a:t>
            </a:r>
          </a:p>
        </p:txBody>
      </p:sp>
      <p:cxnSp>
        <p:nvCxnSpPr>
          <p:cNvPr id="285" name="Connector: Elbow 284">
            <a:extLst>
              <a:ext uri="{FF2B5EF4-FFF2-40B4-BE49-F238E27FC236}">
                <a16:creationId xmlns:a16="http://schemas.microsoft.com/office/drawing/2014/main" id="{EB90906F-3D1D-B675-49CC-24D2078E6DA1}"/>
              </a:ext>
            </a:extLst>
          </p:cNvPr>
          <p:cNvCxnSpPr>
            <a:cxnSpLocks/>
            <a:stCxn id="276" idx="1"/>
            <a:endCxn id="50" idx="3"/>
          </p:cNvCxnSpPr>
          <p:nvPr/>
        </p:nvCxnSpPr>
        <p:spPr>
          <a:xfrm rot="10800000">
            <a:off x="8000274" y="1603654"/>
            <a:ext cx="1657104" cy="29854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27E0981-6777-224A-8F3D-D107E7C4AC4C}"/>
              </a:ext>
            </a:extLst>
          </p:cNvPr>
          <p:cNvSpPr/>
          <p:nvPr/>
        </p:nvSpPr>
        <p:spPr>
          <a:xfrm>
            <a:off x="9430322" y="2716456"/>
            <a:ext cx="2732649" cy="460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set_day</a:t>
            </a:r>
            <a:r>
              <a:rPr lang="en-US" b="1" dirty="0"/>
              <a:t> = </a:t>
            </a:r>
            <a:r>
              <a:rPr lang="en-US" b="1" dirty="0" err="1"/>
              <a:t>set_day</a:t>
            </a:r>
            <a:r>
              <a:rPr lang="en-US" b="1" dirty="0"/>
              <a:t> + set day </a:t>
            </a:r>
          </a:p>
        </p:txBody>
      </p: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FCED1F99-E2C7-8E72-0EFF-E37625BC55FF}"/>
              </a:ext>
            </a:extLst>
          </p:cNvPr>
          <p:cNvCxnSpPr>
            <a:cxnSpLocks/>
            <a:stCxn id="273" idx="0"/>
            <a:endCxn id="276" idx="2"/>
          </p:cNvCxnSpPr>
          <p:nvPr/>
        </p:nvCxnSpPr>
        <p:spPr>
          <a:xfrm flipH="1" flipV="1">
            <a:off x="10798629" y="4972117"/>
            <a:ext cx="8535" cy="26753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3FBF37B6-8C73-B1EB-C6B0-0D6982B541A7}"/>
              </a:ext>
            </a:extLst>
          </p:cNvPr>
          <p:cNvCxnSpPr>
            <a:cxnSpLocks/>
            <a:stCxn id="276" idx="0"/>
            <a:endCxn id="283" idx="2"/>
          </p:cNvCxnSpPr>
          <p:nvPr/>
        </p:nvCxnSpPr>
        <p:spPr>
          <a:xfrm flipV="1">
            <a:off x="10798629" y="3882658"/>
            <a:ext cx="1526" cy="32339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9CADD14B-0867-54E1-6038-285125758AB9}"/>
              </a:ext>
            </a:extLst>
          </p:cNvPr>
          <p:cNvCxnSpPr>
            <a:cxnSpLocks/>
            <a:stCxn id="283" idx="0"/>
            <a:endCxn id="297" idx="2"/>
          </p:cNvCxnSpPr>
          <p:nvPr/>
        </p:nvCxnSpPr>
        <p:spPr>
          <a:xfrm flipH="1" flipV="1">
            <a:off x="10796647" y="3176611"/>
            <a:ext cx="3508" cy="29756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F9C24656-8219-38FD-D31A-2A4283C608C5}"/>
              </a:ext>
            </a:extLst>
          </p:cNvPr>
          <p:cNvCxnSpPr>
            <a:cxnSpLocks/>
            <a:stCxn id="297" idx="0"/>
            <a:endCxn id="50" idx="3"/>
          </p:cNvCxnSpPr>
          <p:nvPr/>
        </p:nvCxnSpPr>
        <p:spPr>
          <a:xfrm rot="16200000" flipV="1">
            <a:off x="8842060" y="761868"/>
            <a:ext cx="1112803" cy="27963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nector: Elbow 315">
            <a:extLst>
              <a:ext uri="{FF2B5EF4-FFF2-40B4-BE49-F238E27FC236}">
                <a16:creationId xmlns:a16="http://schemas.microsoft.com/office/drawing/2014/main" id="{ADEEAE75-8E09-2F9B-521D-9389E68BCE43}"/>
              </a:ext>
            </a:extLst>
          </p:cNvPr>
          <p:cNvCxnSpPr>
            <a:cxnSpLocks/>
            <a:stCxn id="217" idx="1"/>
            <a:endCxn id="50" idx="1"/>
          </p:cNvCxnSpPr>
          <p:nvPr/>
        </p:nvCxnSpPr>
        <p:spPr>
          <a:xfrm rot="10800000" flipH="1">
            <a:off x="6560936" y="1603654"/>
            <a:ext cx="464155" cy="4812671"/>
          </a:xfrm>
          <a:prstGeom prst="bentConnector3">
            <a:avLst>
              <a:gd name="adj1" fmla="val -2525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nector: Elbow 318">
            <a:extLst>
              <a:ext uri="{FF2B5EF4-FFF2-40B4-BE49-F238E27FC236}">
                <a16:creationId xmlns:a16="http://schemas.microsoft.com/office/drawing/2014/main" id="{0A5EA367-17E0-5619-C769-13C4FB7A2C45}"/>
              </a:ext>
            </a:extLst>
          </p:cNvPr>
          <p:cNvCxnSpPr>
            <a:cxnSpLocks/>
            <a:stCxn id="73" idx="1"/>
            <a:endCxn id="50" idx="1"/>
          </p:cNvCxnSpPr>
          <p:nvPr/>
        </p:nvCxnSpPr>
        <p:spPr>
          <a:xfrm rot="10800000" flipH="1">
            <a:off x="6370358" y="1603654"/>
            <a:ext cx="654733" cy="835873"/>
          </a:xfrm>
          <a:prstGeom prst="bentConnector3">
            <a:avLst>
              <a:gd name="adj1" fmla="val -90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ctor: Elbow 322">
            <a:extLst>
              <a:ext uri="{FF2B5EF4-FFF2-40B4-BE49-F238E27FC236}">
                <a16:creationId xmlns:a16="http://schemas.microsoft.com/office/drawing/2014/main" id="{E8B8F840-2FE8-63E6-15F1-F804BC693A61}"/>
              </a:ext>
            </a:extLst>
          </p:cNvPr>
          <p:cNvCxnSpPr>
            <a:cxnSpLocks/>
            <a:stCxn id="154" idx="1"/>
            <a:endCxn id="132" idx="1"/>
          </p:cNvCxnSpPr>
          <p:nvPr/>
        </p:nvCxnSpPr>
        <p:spPr>
          <a:xfrm rot="10800000" flipH="1">
            <a:off x="6122876" y="3365002"/>
            <a:ext cx="902216" cy="1447785"/>
          </a:xfrm>
          <a:prstGeom prst="bentConnector3">
            <a:avLst>
              <a:gd name="adj1" fmla="val -43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TextBox 379">
            <a:extLst>
              <a:ext uri="{FF2B5EF4-FFF2-40B4-BE49-F238E27FC236}">
                <a16:creationId xmlns:a16="http://schemas.microsoft.com/office/drawing/2014/main" id="{BB9DF1EF-7FEC-6D8B-D70E-C68645C43524}"/>
              </a:ext>
            </a:extLst>
          </p:cNvPr>
          <p:cNvSpPr txBox="1"/>
          <p:nvPr/>
        </p:nvSpPr>
        <p:spPr>
          <a:xfrm flipH="1">
            <a:off x="10790729" y="3887615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F554C7C-1E28-D95A-FCBD-C4599ECEC2CE}"/>
              </a:ext>
            </a:extLst>
          </p:cNvPr>
          <p:cNvSpPr txBox="1"/>
          <p:nvPr/>
        </p:nvSpPr>
        <p:spPr>
          <a:xfrm flipH="1">
            <a:off x="8821349" y="4251611"/>
            <a:ext cx="61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False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78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4248" y="673510"/>
            <a:ext cx="10515600" cy="1325563"/>
          </a:xfrm>
        </p:spPr>
        <p:txBody>
          <a:bodyPr/>
          <a:lstStyle/>
          <a:p>
            <a:r>
              <a:rPr lang="en-US" dirty="0"/>
              <a:t>AUTOMATIC WATERING 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9295" t="20374"/>
          <a:stretch/>
        </p:blipFill>
        <p:spPr>
          <a:xfrm>
            <a:off x="1203937" y="3612925"/>
            <a:ext cx="1803506" cy="13255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54" y="2523792"/>
            <a:ext cx="3843840" cy="3491298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FF7BC8-3C69-49AF-6C9B-FF5F5C1099D2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66AAA-16C1-733D-0A88-31649C1B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035" y="2523792"/>
            <a:ext cx="3491298" cy="34912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B73A2F-ED22-8858-6EA6-561E868AC8E3}"/>
              </a:ext>
            </a:extLst>
          </p:cNvPr>
          <p:cNvSpPr/>
          <p:nvPr/>
        </p:nvSpPr>
        <p:spPr>
          <a:xfrm>
            <a:off x="4491318" y="4269441"/>
            <a:ext cx="618564" cy="11698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F36FF9-5B81-25AB-F29C-64953E2FC73A}"/>
              </a:ext>
            </a:extLst>
          </p:cNvPr>
          <p:cNvSpPr/>
          <p:nvPr/>
        </p:nvSpPr>
        <p:spPr>
          <a:xfrm rot="1046296">
            <a:off x="2773657" y="4365035"/>
            <a:ext cx="1490767" cy="273983"/>
          </a:xfrm>
          <a:prstGeom prst="rightArrow">
            <a:avLst>
              <a:gd name="adj1" fmla="val 32110"/>
              <a:gd name="adj2" fmla="val 650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89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7600063" y="3933758"/>
            <a:ext cx="665019" cy="46607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56562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838200" y="6577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l"/>
            <a:r>
              <a:rPr lang="en-US" sz="4400" dirty="0"/>
              <a:t>DISEASE LEAVES </a:t>
            </a:r>
          </a:p>
          <a:p>
            <a:pPr algn="l"/>
            <a:r>
              <a:rPr lang="en-US" sz="4400" dirty="0"/>
              <a:t>DETECTION</a:t>
            </a:r>
          </a:p>
        </p:txBody>
      </p:sp>
      <p:pic>
        <p:nvPicPr>
          <p:cNvPr id="1026" name="Picture 2" descr="Merry Christmas and YOLOv5 with object tracking | by Andrey Koleda | Medi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0" t="33297" r="26881" b="42096"/>
          <a:stretch/>
        </p:blipFill>
        <p:spPr bwMode="auto">
          <a:xfrm>
            <a:off x="1267641" y="2644857"/>
            <a:ext cx="2064658" cy="53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310417" y="3749597"/>
            <a:ext cx="1976074" cy="1222550"/>
            <a:chOff x="5397500" y="1983296"/>
            <a:chExt cx="3213100" cy="1987868"/>
          </a:xfrm>
        </p:grpSpPr>
        <p:pic>
          <p:nvPicPr>
            <p:cNvPr id="1028" name="Picture 4" descr="roboflow | AI活用の機械学習を自動化するツール | 株式会社システムズナカシマ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69"/>
            <a:stretch/>
          </p:blipFill>
          <p:spPr bwMode="auto">
            <a:xfrm>
              <a:off x="5397500" y="2913888"/>
              <a:ext cx="3213100" cy="1057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roboflow | AI活用の機械学習を自動化するツール | 株式会社システムズナカシマ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26"/>
            <a:stretch/>
          </p:blipFill>
          <p:spPr bwMode="auto">
            <a:xfrm>
              <a:off x="6464300" y="1983296"/>
              <a:ext cx="1079500" cy="1057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48" y="2537975"/>
            <a:ext cx="3167467" cy="3167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928" y="2537975"/>
            <a:ext cx="3168074" cy="316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1952" y="2648118"/>
            <a:ext cx="7755115" cy="294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1E31CF-99AB-E69F-9F6D-9C50B9D6F5C6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</p:spTree>
    <p:extLst>
      <p:ext uri="{BB962C8B-B14F-4D97-AF65-F5344CB8AC3E}">
        <p14:creationId xmlns:p14="http://schemas.microsoft.com/office/powerpoint/2010/main" val="163691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LEAVES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97" y="2161928"/>
            <a:ext cx="2054035" cy="20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60" y="2161927"/>
            <a:ext cx="2040341" cy="20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172" y="2111214"/>
            <a:ext cx="2060882" cy="20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487" y="4606315"/>
            <a:ext cx="2074576" cy="207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/>
          <p:cNvSpPr txBox="1">
            <a:spLocks/>
          </p:cNvSpPr>
          <p:nvPr/>
        </p:nvSpPr>
        <p:spPr>
          <a:xfrm>
            <a:off x="837904" y="1476976"/>
            <a:ext cx="4008437" cy="602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Image processing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98848" y="2913888"/>
            <a:ext cx="914156" cy="377952"/>
          </a:xfrm>
          <a:prstGeom prst="rightArrow">
            <a:avLst>
              <a:gd name="adj1" fmla="val 50000"/>
              <a:gd name="adj2" fmla="val 85484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687487" y="2913888"/>
            <a:ext cx="914156" cy="377952"/>
          </a:xfrm>
          <a:prstGeom prst="rightArrow">
            <a:avLst>
              <a:gd name="adj1" fmla="val 50000"/>
              <a:gd name="adj2" fmla="val 85484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580387" y="5448972"/>
            <a:ext cx="914156" cy="377952"/>
          </a:xfrm>
          <a:prstGeom prst="rightArrow">
            <a:avLst>
              <a:gd name="adj1" fmla="val 50000"/>
              <a:gd name="adj2" fmla="val 85484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3355613" y="5448972"/>
            <a:ext cx="914156" cy="377952"/>
          </a:xfrm>
          <a:prstGeom prst="rightArrow">
            <a:avLst>
              <a:gd name="adj1" fmla="val 50000"/>
              <a:gd name="adj2" fmla="val 85484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 Arrow 18"/>
          <p:cNvSpPr/>
          <p:nvPr/>
        </p:nvSpPr>
        <p:spPr>
          <a:xfrm rot="10800000">
            <a:off x="9901437" y="4474464"/>
            <a:ext cx="919133" cy="1417332"/>
          </a:xfrm>
          <a:prstGeom prst="bentArrow">
            <a:avLst>
              <a:gd name="adj1" fmla="val 23827"/>
              <a:gd name="adj2" fmla="val 23294"/>
              <a:gd name="adj3" fmla="val 28247"/>
              <a:gd name="adj4" fmla="val 31798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425" y="4606914"/>
            <a:ext cx="2064240" cy="207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4828" y="4595006"/>
            <a:ext cx="2066572" cy="2085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BCD6BA-F03E-AF26-29B5-636722C098B2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</p:spTree>
    <p:extLst>
      <p:ext uri="{BB962C8B-B14F-4D97-AF65-F5344CB8AC3E}">
        <p14:creationId xmlns:p14="http://schemas.microsoft.com/office/powerpoint/2010/main" val="152654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LEAVES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15" y="2649608"/>
            <a:ext cx="2055367" cy="207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837904" y="1476976"/>
            <a:ext cx="4008437" cy="602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Image processing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33" y="2649608"/>
            <a:ext cx="2054035" cy="20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24792" b="4872"/>
          <a:stretch/>
        </p:blipFill>
        <p:spPr>
          <a:xfrm>
            <a:off x="7997117" y="2073910"/>
            <a:ext cx="3884566" cy="322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>
            <a:off x="3498555" y="3450336"/>
            <a:ext cx="804672" cy="487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F2C1D-C220-190A-8083-5C406CA057B3}"/>
              </a:ext>
            </a:extLst>
          </p:cNvPr>
          <p:cNvSpPr/>
          <p:nvPr/>
        </p:nvSpPr>
        <p:spPr>
          <a:xfrm rot="16200000">
            <a:off x="-1234402" y="4209526"/>
            <a:ext cx="3291387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EQUIPMENTS AND METHOD</a:t>
            </a:r>
          </a:p>
        </p:txBody>
      </p:sp>
      <p:sp>
        <p:nvSpPr>
          <p:cNvPr id="6" name="Right Arrow 11">
            <a:extLst>
              <a:ext uri="{FF2B5EF4-FFF2-40B4-BE49-F238E27FC236}">
                <a16:creationId xmlns:a16="http://schemas.microsoft.com/office/drawing/2014/main" id="{9F9F8021-BC3F-4878-A220-A4097446EF4E}"/>
              </a:ext>
            </a:extLst>
          </p:cNvPr>
          <p:cNvSpPr/>
          <p:nvPr/>
        </p:nvSpPr>
        <p:spPr>
          <a:xfrm>
            <a:off x="6934654" y="3450336"/>
            <a:ext cx="804672" cy="487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6200000">
            <a:off x="-959437" y="4345575"/>
            <a:ext cx="274145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INTRODUCTION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45727" y="546463"/>
            <a:ext cx="2915409" cy="4162695"/>
            <a:chOff x="1726940" y="609601"/>
            <a:chExt cx="2915409" cy="4162695"/>
          </a:xfrm>
        </p:grpSpPr>
        <p:sp>
          <p:nvSpPr>
            <p:cNvPr id="25" name="Rectangle 24"/>
            <p:cNvSpPr/>
            <p:nvPr/>
          </p:nvSpPr>
          <p:spPr>
            <a:xfrm>
              <a:off x="1726940" y="1016725"/>
              <a:ext cx="2534195" cy="3755571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61287" y="609601"/>
              <a:ext cx="2581062" cy="3855486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94114" y="822960"/>
              <a:ext cx="2534195" cy="376210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35520" y="546463"/>
            <a:ext cx="2915409" cy="4162695"/>
            <a:chOff x="1726940" y="609601"/>
            <a:chExt cx="2915409" cy="4162695"/>
          </a:xfrm>
        </p:grpSpPr>
        <p:sp>
          <p:nvSpPr>
            <p:cNvPr id="37" name="Rectangle 36"/>
            <p:cNvSpPr/>
            <p:nvPr/>
          </p:nvSpPr>
          <p:spPr>
            <a:xfrm>
              <a:off x="1726940" y="1016725"/>
              <a:ext cx="2534195" cy="3755571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61287" y="609601"/>
              <a:ext cx="2581062" cy="385548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894114" y="822960"/>
              <a:ext cx="2534195" cy="3762103"/>
            </a:xfrm>
            <a:prstGeom prst="rect">
              <a:avLst/>
            </a:prstGeom>
            <a:ln w="762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0644" y="546463"/>
            <a:ext cx="2915409" cy="4162695"/>
            <a:chOff x="1726940" y="609601"/>
            <a:chExt cx="2915409" cy="4162695"/>
          </a:xfrm>
        </p:grpSpPr>
        <p:sp>
          <p:nvSpPr>
            <p:cNvPr id="41" name="Rectangle 40"/>
            <p:cNvSpPr/>
            <p:nvPr/>
          </p:nvSpPr>
          <p:spPr>
            <a:xfrm>
              <a:off x="1726940" y="1016725"/>
              <a:ext cx="2534195" cy="3755571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061287" y="609601"/>
              <a:ext cx="2581062" cy="385548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894114" y="822960"/>
              <a:ext cx="2534195" cy="3762103"/>
            </a:xfrm>
            <a:prstGeom prst="rect">
              <a:avLst/>
            </a:prstGeom>
            <a:ln w="762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 Placeholder 3"/>
          <p:cNvSpPr>
            <a:spLocks noGrp="1"/>
          </p:cNvSpPr>
          <p:nvPr>
            <p:ph type="body" idx="1"/>
          </p:nvPr>
        </p:nvSpPr>
        <p:spPr>
          <a:xfrm>
            <a:off x="1438580" y="5262611"/>
            <a:ext cx="2608516" cy="848201"/>
          </a:xfrm>
        </p:spPr>
        <p:txBody>
          <a:bodyPr anchor="ctr">
            <a:normAutofit/>
          </a:bodyPr>
          <a:lstStyle/>
          <a:p>
            <a:pPr algn="ctr"/>
            <a:r>
              <a:rPr lang="en-US" b="1" spc="0" dirty="0"/>
              <a:t>Data science and </a:t>
            </a:r>
          </a:p>
          <a:p>
            <a:pPr algn="ctr"/>
            <a:r>
              <a:rPr lang="en-US" b="1" spc="0" dirty="0"/>
              <a:t>Artificial Intelligence</a:t>
            </a:r>
          </a:p>
        </p:txBody>
      </p:sp>
      <p:sp>
        <p:nvSpPr>
          <p:cNvPr id="47" name="Text Placeholder 3"/>
          <p:cNvSpPr txBox="1">
            <a:spLocks/>
          </p:cNvSpPr>
          <p:nvPr/>
        </p:nvSpPr>
        <p:spPr>
          <a:xfrm>
            <a:off x="5202694" y="5253238"/>
            <a:ext cx="2534195" cy="848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300">
                <a:solidFill>
                  <a:schemeClr val="tx1"/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pc="0" dirty="0"/>
              <a:t>Automation and </a:t>
            </a:r>
          </a:p>
          <a:p>
            <a:pPr algn="ctr"/>
            <a:r>
              <a:rPr lang="en-US" b="1" spc="0" dirty="0"/>
              <a:t>Control Engineering</a:t>
            </a:r>
          </a:p>
        </p:txBody>
      </p:sp>
      <p:sp>
        <p:nvSpPr>
          <p:cNvPr id="48" name="Text Placeholder 3"/>
          <p:cNvSpPr txBox="1">
            <a:spLocks/>
          </p:cNvSpPr>
          <p:nvPr/>
        </p:nvSpPr>
        <p:spPr>
          <a:xfrm>
            <a:off x="8892487" y="5273064"/>
            <a:ext cx="2539526" cy="848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300">
                <a:solidFill>
                  <a:schemeClr val="tx1"/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pc="0" dirty="0"/>
              <a:t>Automation and </a:t>
            </a:r>
          </a:p>
          <a:p>
            <a:pPr algn="ctr"/>
            <a:r>
              <a:rPr lang="en-US" b="1" spc="0" dirty="0"/>
              <a:t>Control Engineering</a:t>
            </a:r>
          </a:p>
        </p:txBody>
      </p:sp>
      <p:pic>
        <p:nvPicPr>
          <p:cNvPr id="18" name="Picture 1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911840" y="6392"/>
            <a:ext cx="1280160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438580" y="4794296"/>
            <a:ext cx="2608516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LE THANH HUNG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02694" y="4814122"/>
            <a:ext cx="2534195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NGUYUEN CUU SUU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97818" y="4794296"/>
            <a:ext cx="2534195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LE QUANG NHAT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D9875-DA49-AA67-38F8-95DB3B564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684" y="812944"/>
            <a:ext cx="2487328" cy="3674143"/>
          </a:xfrm>
          <a:prstGeom prst="rect">
            <a:avLst/>
          </a:prstGeom>
          <a:ln w="76200">
            <a:solidFill>
              <a:schemeClr val="tx2">
                <a:lumMod val="85000"/>
                <a:lumOff val="1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A7265-F60F-F1C6-C4E8-C56F10F1B2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33" t="2422" r="21877"/>
          <a:stretch/>
        </p:blipFill>
        <p:spPr>
          <a:xfrm>
            <a:off x="5235046" y="734159"/>
            <a:ext cx="2534196" cy="3762104"/>
          </a:xfrm>
          <a:prstGeom prst="rect">
            <a:avLst/>
          </a:prstGeom>
          <a:ln w="76200">
            <a:solidFill>
              <a:schemeClr val="tx2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628622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00" b="12500"/>
          <a:stretch/>
        </p:blipFill>
        <p:spPr>
          <a:xfrm>
            <a:off x="0" y="-22411"/>
            <a:ext cx="12192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RESULT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what we have achieved</a:t>
            </a:r>
          </a:p>
        </p:txBody>
      </p:sp>
    </p:spTree>
    <p:extLst>
      <p:ext uri="{BB962C8B-B14F-4D97-AF65-F5344CB8AC3E}">
        <p14:creationId xmlns:p14="http://schemas.microsoft.com/office/powerpoint/2010/main" val="843137177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ave-leaf">
            <a:hlinkClick r:id="" action="ppaction://media"/>
            <a:extLst>
              <a:ext uri="{FF2B5EF4-FFF2-40B4-BE49-F238E27FC236}">
                <a16:creationId xmlns:a16="http://schemas.microsoft.com/office/drawing/2014/main" id="{FC0307D0-8B6D-C07D-8ACF-EB7797572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4571" y="1109968"/>
            <a:ext cx="9666515" cy="5437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89C5001C-A052-8B90-7C5D-37230477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320581"/>
            <a:ext cx="6538006" cy="71641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did the planter work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439957-C9C3-F598-0022-913C72C6D54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484FC0-6AC5-890C-92D2-AB3BD8F2D64E}"/>
              </a:ext>
            </a:extLst>
          </p:cNvPr>
          <p:cNvSpPr/>
          <p:nvPr/>
        </p:nvSpPr>
        <p:spPr>
          <a:xfrm rot="16200000">
            <a:off x="-1029886" y="4196999"/>
            <a:ext cx="286549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6913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ven't leaf">
            <a:hlinkClick r:id="" action="ppaction://media"/>
            <a:extLst>
              <a:ext uri="{FF2B5EF4-FFF2-40B4-BE49-F238E27FC236}">
                <a16:creationId xmlns:a16="http://schemas.microsoft.com/office/drawing/2014/main" id="{0AD017D0-0B31-0FF5-A8D2-40BE541F2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2283" y="1109967"/>
            <a:ext cx="9648803" cy="5427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89C5001C-A052-8B90-7C5D-37230477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320581"/>
            <a:ext cx="6538006" cy="71641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did the planter work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0FF1-BFCB-55D5-CA2D-BCA9F5F235A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2D8D30-E3BA-5D0C-1F29-25B21CF38A9C}"/>
              </a:ext>
            </a:extLst>
          </p:cNvPr>
          <p:cNvSpPr/>
          <p:nvPr/>
        </p:nvSpPr>
        <p:spPr>
          <a:xfrm rot="16200000">
            <a:off x="-1029886" y="4196999"/>
            <a:ext cx="286549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89206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8737" y="320581"/>
            <a:ext cx="4008437" cy="716418"/>
          </a:xfrm>
        </p:spPr>
        <p:txBody>
          <a:bodyPr/>
          <a:lstStyle/>
          <a:p>
            <a:r>
              <a:rPr lang="en-US" dirty="0"/>
              <a:t>Counting leaves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6200000">
            <a:off x="-1029886" y="4196999"/>
            <a:ext cx="286549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RESULT</a:t>
            </a:r>
          </a:p>
        </p:txBody>
      </p:sp>
      <p:pic>
        <p:nvPicPr>
          <p:cNvPr id="3" name="recording-2022-09-14-20-35-5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F085138-6D50-C9EA-0162-BF9F2410A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4571" y="1109968"/>
            <a:ext cx="9666515" cy="543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00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1320" y="142879"/>
            <a:ext cx="7118578" cy="1395208"/>
          </a:xfrm>
        </p:spPr>
        <p:txBody>
          <a:bodyPr>
            <a:normAutofit/>
          </a:bodyPr>
          <a:lstStyle/>
          <a:p>
            <a:r>
              <a:rPr lang="en-US" dirty="0"/>
              <a:t>PLANT OBSERVER  APP</a:t>
            </a: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" y="6121260"/>
            <a:ext cx="800069" cy="5938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6200000">
            <a:off x="-1174113" y="4269815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E7761-F780-3AC4-AEDB-413FE66D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357" y="1919486"/>
            <a:ext cx="1950522" cy="433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C2FF7-51AF-81F9-291A-B5A83142C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371" y="1919486"/>
            <a:ext cx="1950521" cy="433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32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11528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15291" y="669024"/>
            <a:ext cx="4445761" cy="139520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315291" y="2127535"/>
            <a:ext cx="4008437" cy="602887"/>
          </a:xfrm>
        </p:spPr>
        <p:txBody>
          <a:bodyPr/>
          <a:lstStyle/>
          <a:p>
            <a:r>
              <a:rPr lang="en-US" dirty="0"/>
              <a:t>WHAT DID WE ACHIEVE ?</a:t>
            </a: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1323615" y="2361743"/>
            <a:ext cx="6429538" cy="428614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 spc="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 spc="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 spc="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B050"/>
                </a:solidFill>
                <a:latin typeface="+mj-lt"/>
              </a:rPr>
              <a:t>Improved: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Improve the speed and make it run smoothly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B050"/>
                </a:solidFill>
                <a:latin typeface="+mj-lt"/>
              </a:rPr>
              <a:t>Developed: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To set the planting mode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 To make it work automatically from an mobile application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 To get planting information: humidity, temperature and soil moisture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To count leaves</a:t>
            </a:r>
            <a:r>
              <a:rPr lang="en-US" sz="18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CONCLUSION</a:t>
            </a: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8196" name="Picture 4" descr="Conclusion - Free technolog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04" y="2913888"/>
            <a:ext cx="3397723" cy="33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gulatory Icons &amp; Symbo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6984">
            <a:off x="7495684" y="1772477"/>
            <a:ext cx="761483" cy="76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43277">
            <a:off x="7361180" y="5566267"/>
            <a:ext cx="750045" cy="750045"/>
          </a:xfrm>
          <a:prstGeom prst="rect">
            <a:avLst/>
          </a:prstGeom>
        </p:spPr>
      </p:pic>
      <p:pic>
        <p:nvPicPr>
          <p:cNvPr id="8202" name="Picture 10" descr="Tips - Free miscellaneous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146" y="471319"/>
            <a:ext cx="1491796" cy="149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onclusion contract line color icon. Event management. Sign for web page,  mobile app, button, logo. Vector isolated element. Editable stroke Stock  Vector Image &amp; Art - Alam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3" t="12448" r="20452" b="23183"/>
          <a:stretch/>
        </p:blipFill>
        <p:spPr bwMode="auto">
          <a:xfrm rot="1243241">
            <a:off x="8014977" y="381922"/>
            <a:ext cx="852904" cy="94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plement - Free business and finance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459" y="1447767"/>
            <a:ext cx="1359536" cy="13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8CF3E-2148-F3E8-B8CC-57125B4B0E7B}"/>
              </a:ext>
            </a:extLst>
          </p:cNvPr>
          <p:cNvSpPr txBox="1"/>
          <p:nvPr/>
        </p:nvSpPr>
        <p:spPr>
          <a:xfrm>
            <a:off x="1235537" y="5599344"/>
            <a:ext cx="6192370" cy="841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Comic Sans MS" panose="030F0702030302020204" pitchFamily="66" charset="0"/>
                <a:ea typeface="Cambria" panose="02040503050406030204" pitchFamily="18" charset="0"/>
              </a:rPr>
              <a:t>X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U</a:t>
            </a:r>
            <a:r>
              <a:rPr lang="en-US" sz="1800" b="1" dirty="0">
                <a:solidFill>
                  <a:srgbClr val="FF0000"/>
                </a:solidFill>
                <a:latin typeface="+mj-lt"/>
              </a:rPr>
              <a:t>nfinished: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2"/>
                </a:solidFill>
                <a:cs typeface="Gill Sans Light" panose="020B0302020104020203"/>
              </a:rPr>
              <a:t>To detect unhealthy leaves</a:t>
            </a:r>
          </a:p>
        </p:txBody>
      </p:sp>
    </p:spTree>
    <p:extLst>
      <p:ext uri="{BB962C8B-B14F-4D97-AF65-F5344CB8AC3E}">
        <p14:creationId xmlns:p14="http://schemas.microsoft.com/office/powerpoint/2010/main" val="130411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8737" y="786810"/>
            <a:ext cx="4420710" cy="1395208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One may use the camera to measure tree height or leaf size.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One may develop the process or system to prevent pests.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One may develop the nutrient delivery system 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should we do in the future ?</a:t>
            </a: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AE9DCE-36B2-11FB-4CCC-EABA819E0D89}"/>
              </a:ext>
            </a:extLst>
          </p:cNvPr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CONCLUSION</a:t>
            </a:r>
          </a:p>
        </p:txBody>
      </p:sp>
      <p:pic>
        <p:nvPicPr>
          <p:cNvPr id="2050" name="Picture 2" descr="The future of work: Three skills to acquire | the.Ismaili">
            <a:extLst>
              <a:ext uri="{FF2B5EF4-FFF2-40B4-BE49-F238E27FC236}">
                <a16:creationId xmlns:a16="http://schemas.microsoft.com/office/drawing/2014/main" id="{47AC77A0-4885-23AD-82DA-CB3C80701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43" y="0"/>
            <a:ext cx="975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35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B805D3B2-74FE-9E10-956A-59CD6E9D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86810"/>
            <a:ext cx="4008437" cy="13952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CB3A7EB-6D5E-AF8E-7D8C-6A606BE30F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6" y="2197820"/>
            <a:ext cx="10272714" cy="39234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[</a:t>
            </a:r>
            <a:r>
              <a:rPr lang="en-US" sz="2000" dirty="0"/>
              <a:t>1] The Prototype of Automatic Water Sprinkle with Soil Moisture Sensor Based on </a:t>
            </a:r>
            <a:r>
              <a:rPr lang="en-US" sz="2000" dirty="0" err="1"/>
              <a:t>ATMega</a:t>
            </a:r>
            <a:r>
              <a:rPr lang="en-US" sz="2000" dirty="0"/>
              <a:t> 8535.</a:t>
            </a:r>
          </a:p>
          <a:p>
            <a:pPr marL="0" indent="0">
              <a:buNone/>
            </a:pPr>
            <a:r>
              <a:rPr lang="en-US" sz="2000" dirty="0">
                <a:hlinkClick r:id="rId5"/>
              </a:rPr>
              <a:t>https://www.researchgate.net/publication/340025269_The_Prototype_of_Automatic_Water_Sprinkle_with_Soil_Moisture_Sensor_Based_on_ATMega_8535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Yolov5 training model </a:t>
            </a:r>
          </a:p>
          <a:p>
            <a:pPr marL="0" indent="0">
              <a:buNone/>
            </a:pPr>
            <a:r>
              <a:rPr lang="en-US" sz="2000" dirty="0">
                <a:hlinkClick r:id="rId6"/>
              </a:rPr>
              <a:t>https://github.com/ultralytics/yolov5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Dataset for detecting unhealthy leaves</a:t>
            </a:r>
          </a:p>
          <a:p>
            <a:pPr marL="0" indent="0">
              <a:buNone/>
            </a:pPr>
            <a:r>
              <a:rPr lang="en-US" sz="2000" dirty="0">
                <a:hlinkClick r:id="rId7"/>
              </a:rPr>
              <a:t>https://universe.roboflow.com/samkeun/plantdoc-yolov5-custom-training/dataset/2</a:t>
            </a: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00E55C-963A-58A9-5A24-E113BAC38AF9}"/>
              </a:ext>
            </a:extLst>
          </p:cNvPr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925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1998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B805D3B2-74FE-9E10-956A-59CD6E9D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86810"/>
            <a:ext cx="4008437" cy="13952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CB3A7EB-6D5E-AF8E-7D8C-6A606BE30F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6" y="2197820"/>
            <a:ext cx="10272714" cy="39234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[</a:t>
            </a:r>
            <a:r>
              <a:rPr lang="en-US" sz="2000" dirty="0"/>
              <a:t>4] Arduino IDE</a:t>
            </a:r>
          </a:p>
          <a:p>
            <a:pPr marL="0" indent="0">
              <a:buNone/>
            </a:pPr>
            <a:r>
              <a:rPr lang="en-US" sz="2000" dirty="0">
                <a:hlinkClick r:id="rId5"/>
              </a:rPr>
              <a:t>https://www.arduino.cc/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[5] ESP32 cam</a:t>
            </a:r>
          </a:p>
          <a:p>
            <a:pPr marL="0" indent="0">
              <a:buNone/>
            </a:pPr>
            <a:r>
              <a:rPr lang="en-US" sz="2000" dirty="0">
                <a:hlinkClick r:id="rId6"/>
              </a:rPr>
              <a:t>https://www.bing.com/th?id=A3c002c4642dfbe194e255ccbb663affd&amp;w=148&amp;h=148&amp;c=7&amp;o=6&amp;pid=SANGAM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Fambot</a:t>
            </a:r>
            <a:endParaRPr lang="en-US" sz="2000" dirty="0"/>
          </a:p>
          <a:p>
            <a:pPr marL="0" indent="0">
              <a:buNone/>
            </a:pPr>
            <a:r>
              <a:rPr lang="en-US" sz="2400" dirty="0" err="1">
                <a:hlinkClick r:id="rId7"/>
              </a:rPr>
              <a:t>FarmBot</a:t>
            </a:r>
            <a:r>
              <a:rPr lang="en-US" sz="2400" dirty="0">
                <a:hlinkClick r:id="rId7"/>
              </a:rPr>
              <a:t> | Open-Source CNC Farming</a:t>
            </a:r>
            <a:endParaRPr lang="en-US" sz="24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BA761-0379-6592-CFAB-DB62ECB8AFEF}"/>
              </a:ext>
            </a:extLst>
          </p:cNvPr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174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2"/>
          <p:cNvSpPr/>
          <p:nvPr/>
        </p:nvSpPr>
        <p:spPr>
          <a:xfrm>
            <a:off x="863164" y="-12033"/>
            <a:ext cx="4836302" cy="6930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76200"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5259315" y="-91752"/>
            <a:ext cx="6932685" cy="686611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6129194" y="1284064"/>
            <a:ext cx="5445858" cy="79884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1. INTRODUCTION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207539" y="2097746"/>
            <a:ext cx="4935602" cy="555528"/>
            <a:chOff x="6207539" y="2097746"/>
            <a:chExt cx="4935602" cy="555528"/>
          </a:xfrm>
        </p:grpSpPr>
        <p:sp>
          <p:nvSpPr>
            <p:cNvPr id="15" name="Title 2"/>
            <p:cNvSpPr txBox="1">
              <a:spLocks/>
            </p:cNvSpPr>
            <p:nvPr/>
          </p:nvSpPr>
          <p:spPr>
            <a:xfrm>
              <a:off x="6583676" y="2097746"/>
              <a:ext cx="4559465" cy="55552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2. PROBLEM STATEMENT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207539" y="2249347"/>
              <a:ext cx="351755" cy="343664"/>
              <a:chOff x="6207539" y="2249347"/>
              <a:chExt cx="351755" cy="343664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6196253" y="2767644"/>
            <a:ext cx="4935603" cy="453479"/>
            <a:chOff x="6207539" y="2695059"/>
            <a:chExt cx="4935603" cy="453479"/>
          </a:xfrm>
        </p:grpSpPr>
        <p:sp>
          <p:nvSpPr>
            <p:cNvPr id="16" name="Title 2"/>
            <p:cNvSpPr txBox="1">
              <a:spLocks/>
            </p:cNvSpPr>
            <p:nvPr/>
          </p:nvSpPr>
          <p:spPr>
            <a:xfrm>
              <a:off x="6583677" y="2695059"/>
              <a:ext cx="4559465" cy="4534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3. DEVELOPMENT IDEAS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207539" y="2756106"/>
              <a:ext cx="351755" cy="343664"/>
              <a:chOff x="6207539" y="2249347"/>
              <a:chExt cx="351755" cy="343664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6196253" y="3275341"/>
            <a:ext cx="6204513" cy="495165"/>
            <a:chOff x="6208445" y="3202136"/>
            <a:chExt cx="6204513" cy="495165"/>
          </a:xfrm>
        </p:grpSpPr>
        <p:sp>
          <p:nvSpPr>
            <p:cNvPr id="17" name="Title 2"/>
            <p:cNvSpPr txBox="1">
              <a:spLocks/>
            </p:cNvSpPr>
            <p:nvPr/>
          </p:nvSpPr>
          <p:spPr>
            <a:xfrm>
              <a:off x="6583677" y="3202136"/>
              <a:ext cx="5829281" cy="4951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4. THEORY AND LITERATURE SURVEY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208445" y="3268099"/>
              <a:ext cx="351755" cy="343664"/>
              <a:chOff x="6207539" y="2249347"/>
              <a:chExt cx="351755" cy="34366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6207539" y="3838308"/>
            <a:ext cx="5312995" cy="438166"/>
            <a:chOff x="6196253" y="3765981"/>
            <a:chExt cx="5312995" cy="438166"/>
          </a:xfrm>
        </p:grpSpPr>
        <p:sp>
          <p:nvSpPr>
            <p:cNvPr id="18" name="Title 2"/>
            <p:cNvSpPr txBox="1">
              <a:spLocks/>
            </p:cNvSpPr>
            <p:nvPr/>
          </p:nvSpPr>
          <p:spPr>
            <a:xfrm>
              <a:off x="6583678" y="3765981"/>
              <a:ext cx="4925570" cy="4381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5. EQUIPMENTS  AND METHOD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6196253" y="3810934"/>
              <a:ext cx="351755" cy="343664"/>
              <a:chOff x="6207539" y="2249347"/>
              <a:chExt cx="351755" cy="34366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6206632" y="4354273"/>
            <a:ext cx="5302615" cy="445508"/>
            <a:chOff x="6206632" y="4245933"/>
            <a:chExt cx="5302615" cy="445508"/>
          </a:xfrm>
        </p:grpSpPr>
        <p:sp>
          <p:nvSpPr>
            <p:cNvPr id="19" name="Title 2"/>
            <p:cNvSpPr txBox="1">
              <a:spLocks/>
            </p:cNvSpPr>
            <p:nvPr/>
          </p:nvSpPr>
          <p:spPr>
            <a:xfrm>
              <a:off x="6583677" y="4245933"/>
              <a:ext cx="4925570" cy="44550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6. RESULT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206632" y="4306697"/>
              <a:ext cx="351755" cy="343664"/>
              <a:chOff x="6207539" y="2249347"/>
              <a:chExt cx="351755" cy="34366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6190121" y="4881693"/>
            <a:ext cx="5281611" cy="445508"/>
            <a:chOff x="6227637" y="5578797"/>
            <a:chExt cx="5281611" cy="445508"/>
          </a:xfrm>
        </p:grpSpPr>
        <p:sp>
          <p:nvSpPr>
            <p:cNvPr id="21" name="Title 2"/>
            <p:cNvSpPr txBox="1">
              <a:spLocks/>
            </p:cNvSpPr>
            <p:nvPr/>
          </p:nvSpPr>
          <p:spPr>
            <a:xfrm>
              <a:off x="6583678" y="5578797"/>
              <a:ext cx="4925570" cy="44550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spc="-150">
                  <a:solidFill>
                    <a:schemeClr val="tx2"/>
                  </a:solidFill>
                  <a:latin typeface="+mj-lt"/>
                  <a:ea typeface="+mj-ea"/>
                  <a:cs typeface="Gill Sans" panose="020B0502020104020203" pitchFamily="34" charset="-79"/>
                </a:defRPr>
              </a:lvl1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7. CONCLUSION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227637" y="5657058"/>
              <a:ext cx="351755" cy="343664"/>
              <a:chOff x="6207539" y="2249347"/>
              <a:chExt cx="351755" cy="34366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207539" y="2304025"/>
                <a:ext cx="288986" cy="28898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270308" y="2249347"/>
                <a:ext cx="288986" cy="2889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5458029" y="1371308"/>
            <a:ext cx="622132" cy="654697"/>
            <a:chOff x="6196253" y="1371308"/>
            <a:chExt cx="622132" cy="654697"/>
          </a:xfrm>
        </p:grpSpPr>
        <p:sp>
          <p:nvSpPr>
            <p:cNvPr id="52" name="Rectangle 51"/>
            <p:cNvSpPr/>
            <p:nvPr/>
          </p:nvSpPr>
          <p:spPr>
            <a:xfrm>
              <a:off x="6196253" y="1425986"/>
              <a:ext cx="559363" cy="6000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259022" y="1371308"/>
              <a:ext cx="559363" cy="6000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7568623" y="240901"/>
            <a:ext cx="26613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dirty="0">
                <a:ln w="6600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bg2"/>
                  </a:outerShdw>
                </a:effectLst>
              </a:rPr>
              <a:t>OUTLINE</a:t>
            </a:r>
            <a:endParaRPr lang="en-US" sz="4400" b="1" u="sng" cap="none" spc="0" dirty="0">
              <a:ln w="6600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bg2"/>
                </a:outerShdw>
              </a:effectLst>
            </a:endParaRPr>
          </a:p>
        </p:txBody>
      </p:sp>
      <p:pic>
        <p:nvPicPr>
          <p:cNvPr id="56" name="Picture 5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95970C-4ADA-ECDE-90F4-72AB1222F772}"/>
              </a:ext>
            </a:extLst>
          </p:cNvPr>
          <p:cNvSpPr/>
          <p:nvPr/>
        </p:nvSpPr>
        <p:spPr>
          <a:xfrm rot="16200000">
            <a:off x="-959437" y="4345575"/>
            <a:ext cx="2741459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77434225"/>
      </p:ext>
    </p:extLst>
  </p:cSld>
  <p:clrMapOvr>
    <a:masterClrMapping/>
  </p:clrMapOvr>
  <p:transition spd="slow">
    <p:push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897" y="2447364"/>
            <a:ext cx="6488206" cy="981636"/>
          </a:xfrm>
        </p:spPr>
        <p:txBody>
          <a:bodyPr/>
          <a:lstStyle/>
          <a:p>
            <a:pPr lvl="0"/>
            <a:r>
              <a:rPr lang="en-US" sz="8000" dirty="0">
                <a:sym typeface="Bebas"/>
              </a:rPr>
              <a:t>THANK YOU</a:t>
            </a:r>
            <a:endParaRPr lang="en-US" sz="8000" dirty="0"/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AA0936-F857-D1C2-A460-F718212FD271}"/>
              </a:ext>
            </a:extLst>
          </p:cNvPr>
          <p:cNvSpPr/>
          <p:nvPr/>
        </p:nvSpPr>
        <p:spPr>
          <a:xfrm rot="16200000">
            <a:off x="-1174109" y="4269819"/>
            <a:ext cx="3170803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126EE-70A5-8EDC-ADB1-CC1E7C6C7216}"/>
              </a:ext>
            </a:extLst>
          </p:cNvPr>
          <p:cNvSpPr txBox="1"/>
          <p:nvPr/>
        </p:nvSpPr>
        <p:spPr>
          <a:xfrm>
            <a:off x="9712138" y="723011"/>
            <a:ext cx="201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Day 16.09.2022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D99B18-C2E6-4815-D8F6-6810059BBFFF}"/>
              </a:ext>
            </a:extLst>
          </p:cNvPr>
          <p:cNvSpPr txBox="1"/>
          <p:nvPr/>
        </p:nvSpPr>
        <p:spPr>
          <a:xfrm>
            <a:off x="1026478" y="723011"/>
            <a:ext cx="201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Final presentation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1DD212-D1F2-17C1-A363-19D7DCC79968}"/>
              </a:ext>
            </a:extLst>
          </p:cNvPr>
          <p:cNvSpPr txBox="1"/>
          <p:nvPr/>
        </p:nvSpPr>
        <p:spPr>
          <a:xfrm>
            <a:off x="4889127" y="4661441"/>
            <a:ext cx="2573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Thank you for participating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0586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r="3619"/>
          <a:stretch>
            <a:fillRect/>
          </a:stretch>
        </p:blipFill>
        <p:spPr>
          <a:xfrm flipH="1">
            <a:off x="1148371" y="0"/>
            <a:ext cx="11310328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48373" y="1488558"/>
            <a:ext cx="5445858" cy="395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48372" y="4220187"/>
            <a:ext cx="5445859" cy="1223684"/>
          </a:xfrm>
        </p:spPr>
        <p:txBody>
          <a:bodyPr/>
          <a:lstStyle/>
          <a:p>
            <a:r>
              <a:rPr lang="en-US" dirty="0"/>
              <a:t>What the planter can do and problems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-110705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PROBLEM STATEMENT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663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376672" y="-12031"/>
            <a:ext cx="6815328" cy="6866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902082"/>
            <a:ext cx="4683188" cy="1868896"/>
          </a:xfrm>
        </p:spPr>
        <p:txBody>
          <a:bodyPr/>
          <a:lstStyle/>
          <a:p>
            <a:r>
              <a:rPr lang="en-US" dirty="0"/>
              <a:t>Backlog problem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86092" y="3137119"/>
            <a:ext cx="3184278" cy="954927"/>
          </a:xfrm>
        </p:spPr>
        <p:txBody>
          <a:bodyPr>
            <a:normAutofit/>
          </a:bodyPr>
          <a:lstStyle/>
          <a:p>
            <a:r>
              <a:rPr lang="en-US" sz="2400" dirty="0"/>
              <a:t>It works unstable and quite slow. 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-23666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134E3B-419A-4EB3-1876-440F6A741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22001" y="1143929"/>
            <a:ext cx="6051936" cy="4554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itle 4"/>
          <p:cNvSpPr txBox="1">
            <a:spLocks/>
          </p:cNvSpPr>
          <p:nvPr/>
        </p:nvSpPr>
        <p:spPr>
          <a:xfrm>
            <a:off x="866149" y="902082"/>
            <a:ext cx="4683188" cy="1868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dirty="0"/>
              <a:t>What the planter</a:t>
            </a:r>
          </a:p>
          <a:p>
            <a:r>
              <a:rPr lang="en-US" dirty="0"/>
              <a:t>can do ?</a:t>
            </a:r>
          </a:p>
        </p:txBody>
      </p:sp>
      <p:sp>
        <p:nvSpPr>
          <p:cNvPr id="16" name="Text Placeholder 6"/>
          <p:cNvSpPr txBox="1">
            <a:spLocks/>
          </p:cNvSpPr>
          <p:nvPr/>
        </p:nvSpPr>
        <p:spPr>
          <a:xfrm>
            <a:off x="986092" y="3130137"/>
            <a:ext cx="3910987" cy="110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It can watering and drop the seeds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85E48F-AB96-EFAF-7305-B079BC41458D}"/>
              </a:ext>
            </a:extLst>
          </p:cNvPr>
          <p:cNvSpPr/>
          <p:nvPr/>
        </p:nvSpPr>
        <p:spPr>
          <a:xfrm rot="16200000">
            <a:off x="-110705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9627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15" grpId="0" build="p"/>
      <p:bldP spid="15" grpId="1" uiExpand="1" build="p"/>
      <p:bldP spid="16" grpId="0" build="p"/>
      <p:bldP spid="16" grpI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3">
            <a:extLst>
              <a:ext uri="{FF2B5EF4-FFF2-40B4-BE49-F238E27FC236}">
                <a16:creationId xmlns:a16="http://schemas.microsoft.com/office/drawing/2014/main" id="{E72D2B42-F3F2-4451-A836-98511A674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" y="-243840"/>
            <a:ext cx="12301728" cy="71018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9056" y="3259237"/>
            <a:ext cx="5852160" cy="3598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IDEAS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will we do to develop it ?</a:t>
            </a:r>
          </a:p>
        </p:txBody>
      </p:sp>
    </p:spTree>
    <p:extLst>
      <p:ext uri="{BB962C8B-B14F-4D97-AF65-F5344CB8AC3E}">
        <p14:creationId xmlns:p14="http://schemas.microsoft.com/office/powerpoint/2010/main" val="2581652617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068141" y="3887486"/>
            <a:ext cx="953921" cy="2300101"/>
            <a:chOff x="7342909" y="3430654"/>
            <a:chExt cx="1219200" cy="2939743"/>
          </a:xfrm>
        </p:grpSpPr>
        <p:sp>
          <p:nvSpPr>
            <p:cNvPr id="14" name="Rounded Rectangle 13"/>
            <p:cNvSpPr/>
            <p:nvPr/>
          </p:nvSpPr>
          <p:spPr>
            <a:xfrm>
              <a:off x="7713118" y="4095672"/>
              <a:ext cx="478781" cy="20255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>
              <a:off x="7848598" y="4047874"/>
              <a:ext cx="207819" cy="2322523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342909" y="4095672"/>
              <a:ext cx="1219200" cy="1108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08188" y="3430654"/>
              <a:ext cx="688642" cy="6650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-245560" y="3057519"/>
            <a:ext cx="1081961" cy="336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-109847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DEVELOPMENT IDEAS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8" name="รูปภาพ 3">
            <a:extLst>
              <a:ext uri="{FF2B5EF4-FFF2-40B4-BE49-F238E27FC236}">
                <a16:creationId xmlns:a16="http://schemas.microsoft.com/office/drawing/2014/main" id="{E72D2B42-F3F2-4451-A836-98511A674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16" y="363766"/>
            <a:ext cx="5269502" cy="3042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7" r="56304"/>
          <a:stretch/>
        </p:blipFill>
        <p:spPr>
          <a:xfrm>
            <a:off x="7259655" y="656993"/>
            <a:ext cx="1654628" cy="200847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018614" y="2297714"/>
            <a:ext cx="2080698" cy="2110093"/>
            <a:chOff x="9366737" y="1332020"/>
            <a:chExt cx="2397275" cy="243114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42" t="2899"/>
            <a:stretch/>
          </p:blipFill>
          <p:spPr>
            <a:xfrm>
              <a:off x="9366737" y="1332020"/>
              <a:ext cx="2397275" cy="24311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7" r="56304"/>
            <a:stretch/>
          </p:blipFill>
          <p:spPr>
            <a:xfrm>
              <a:off x="10509638" y="1871695"/>
              <a:ext cx="709906" cy="861721"/>
            </a:xfrm>
            <a:prstGeom prst="rect">
              <a:avLst/>
            </a:prstGeom>
          </p:spPr>
        </p:pic>
      </p:grp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7093401" y="4866479"/>
            <a:ext cx="4768532" cy="825037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AUTOMATICALLY</a:t>
            </a:r>
          </a:p>
        </p:txBody>
      </p:sp>
    </p:spTree>
    <p:extLst>
      <p:ext uri="{BB962C8B-B14F-4D97-AF65-F5344CB8AC3E}">
        <p14:creationId xmlns:p14="http://schemas.microsoft.com/office/powerpoint/2010/main" val="259836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35977 -7.40741E-7 " pathEditMode="relative" rAng="0" ptsTypes="AA">
                                      <p:cBhvr>
                                        <p:cTn id="21" dur="2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4"/>
          <a:stretch/>
        </p:blipFill>
        <p:spPr>
          <a:xfrm>
            <a:off x="1127502" y="2705469"/>
            <a:ext cx="3810258" cy="400965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82092" y="5400797"/>
            <a:ext cx="4768532" cy="825037"/>
          </a:xfrm>
        </p:spPr>
        <p:txBody>
          <a:bodyPr>
            <a:normAutofit fontScale="90000"/>
          </a:bodyPr>
          <a:lstStyle/>
          <a:p>
            <a:r>
              <a:rPr lang="en-US" dirty="0"/>
              <a:t>PLANTING MODE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10869707" y="0"/>
            <a:ext cx="1322293" cy="497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" y="6121265"/>
            <a:ext cx="800069" cy="593861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33134E3B-419A-4EB3-1876-440F6A741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763" t="17983" r="12633" b="11877"/>
          <a:stretch/>
        </p:blipFill>
        <p:spPr>
          <a:xfrm>
            <a:off x="1266508" y="485310"/>
            <a:ext cx="3379559" cy="2133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Bán Chậu Trồng Cây Rau II Chậu Nhựa Trồng Câ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00" y="485310"/>
            <a:ext cx="3332866" cy="4449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Group 3"/>
          <p:cNvGrpSpPr/>
          <p:nvPr/>
        </p:nvGrpSpPr>
        <p:grpSpPr>
          <a:xfrm>
            <a:off x="5594002" y="5561938"/>
            <a:ext cx="1205548" cy="610355"/>
            <a:chOff x="5876544" y="5669279"/>
            <a:chExt cx="858806" cy="451986"/>
          </a:xfrm>
        </p:grpSpPr>
        <p:sp>
          <p:nvSpPr>
            <p:cNvPr id="3" name="Chevron 2"/>
            <p:cNvSpPr/>
            <p:nvPr/>
          </p:nvSpPr>
          <p:spPr>
            <a:xfrm>
              <a:off x="5876544" y="5669280"/>
              <a:ext cx="512064" cy="451985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6223286" y="5669279"/>
              <a:ext cx="512064" cy="451985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D8A9429-0598-21C5-C28B-25F0A34D798D}"/>
              </a:ext>
            </a:extLst>
          </p:cNvPr>
          <p:cNvSpPr/>
          <p:nvPr/>
        </p:nvSpPr>
        <p:spPr>
          <a:xfrm rot="16200000">
            <a:off x="-1098473" y="4348051"/>
            <a:ext cx="3036691" cy="458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DEVELOPMENT IDEAS</a:t>
            </a:r>
          </a:p>
        </p:txBody>
      </p:sp>
    </p:spTree>
    <p:extLst>
      <p:ext uri="{BB962C8B-B14F-4D97-AF65-F5344CB8AC3E}">
        <p14:creationId xmlns:p14="http://schemas.microsoft.com/office/powerpoint/2010/main" val="32269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1055</TotalTime>
  <Words>790</Words>
  <Application>Microsoft Office PowerPoint</Application>
  <PresentationFormat>Widescreen</PresentationFormat>
  <Paragraphs>208</Paragraphs>
  <Slides>40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</vt:lpstr>
      <vt:lpstr>Comic Sans MS</vt:lpstr>
      <vt:lpstr>Gill Sans MT</vt:lpstr>
      <vt:lpstr>Gill Sans Nova Light</vt:lpstr>
      <vt:lpstr>Helvetica Light</vt:lpstr>
      <vt:lpstr>Wingdings</vt:lpstr>
      <vt:lpstr>Office Theme</vt:lpstr>
      <vt:lpstr>WELCOME TO OUR PRESENTATION </vt:lpstr>
      <vt:lpstr>The prototype of the automatic planting and watering system</vt:lpstr>
      <vt:lpstr>PowerPoint Presentation</vt:lpstr>
      <vt:lpstr>1. INTRODUCTION</vt:lpstr>
      <vt:lpstr>PROBLEM STATEMENT</vt:lpstr>
      <vt:lpstr>Backlog problem</vt:lpstr>
      <vt:lpstr>DEVELOPMENT IDEAS</vt:lpstr>
      <vt:lpstr>AUTOMATICALLY</vt:lpstr>
      <vt:lpstr>PLANTING MODE</vt:lpstr>
      <vt:lpstr>DISEASE  PLANT</vt:lpstr>
      <vt:lpstr>OBJECTIVES</vt:lpstr>
      <vt:lpstr>THEORY AND LITERATURE SURVEY</vt:lpstr>
      <vt:lpstr>AUTOMATION WATER SYSTEM</vt:lpstr>
      <vt:lpstr>ANDUINO</vt:lpstr>
      <vt:lpstr>FIREBASE</vt:lpstr>
      <vt:lpstr>MIT APP INVENTOR</vt:lpstr>
      <vt:lpstr>EQUIPMENTS AND METHOD</vt:lpstr>
      <vt:lpstr>EQUIPMENT</vt:lpstr>
      <vt:lpstr>EQUIPMENT</vt:lpstr>
      <vt:lpstr>OVERVIEW</vt:lpstr>
      <vt:lpstr>MAKE IT FASTER AND SMOOTHLY</vt:lpstr>
      <vt:lpstr>MAKE IT FASTER AND SMOOTHLY</vt:lpstr>
      <vt:lpstr>MAKE IT FASTER AND SMOOTHLY</vt:lpstr>
      <vt:lpstr>PLANTING MODE</vt:lpstr>
      <vt:lpstr>AUTOMATIC  WATERING  PROCESS</vt:lpstr>
      <vt:lpstr>AUTOMATIC WATERING  PROCESS</vt:lpstr>
      <vt:lpstr>PowerPoint Presentation</vt:lpstr>
      <vt:lpstr>COUNTING LEAVES</vt:lpstr>
      <vt:lpstr>COUNTING LEAVES</vt:lpstr>
      <vt:lpstr>RESULT</vt:lpstr>
      <vt:lpstr>How did the planter work ?</vt:lpstr>
      <vt:lpstr>How did the planter work ?</vt:lpstr>
      <vt:lpstr>Counting leaves</vt:lpstr>
      <vt:lpstr>PLANT OBSERVER  APP</vt:lpstr>
      <vt:lpstr>CONCLUSION</vt:lpstr>
      <vt:lpstr>CONCLUSION</vt:lpstr>
      <vt:lpstr>FUTURE WORK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OUT PRESENTATION </dc:title>
  <dc:creator>Lee Then Huynh</dc:creator>
  <cp:lastModifiedBy>Lee Then Huynh</cp:lastModifiedBy>
  <cp:revision>6</cp:revision>
  <dcterms:created xsi:type="dcterms:W3CDTF">2022-09-15T06:35:11Z</dcterms:created>
  <dcterms:modified xsi:type="dcterms:W3CDTF">2022-10-03T15:45:48Z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